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1140" r:id="rId2"/>
    <p:sldId id="1090" r:id="rId3"/>
    <p:sldId id="1061" r:id="rId4"/>
    <p:sldId id="1100" r:id="rId5"/>
    <p:sldId id="1112" r:id="rId6"/>
    <p:sldId id="1146" r:id="rId7"/>
    <p:sldId id="1104" r:id="rId8"/>
    <p:sldId id="1103" r:id="rId9"/>
    <p:sldId id="1102" r:id="rId10"/>
    <p:sldId id="1101" r:id="rId11"/>
    <p:sldId id="1105" r:id="rId12"/>
    <p:sldId id="1106" r:id="rId13"/>
    <p:sldId id="1097" r:id="rId14"/>
    <p:sldId id="1107" r:id="rId15"/>
    <p:sldId id="1109" r:id="rId16"/>
    <p:sldId id="1113" r:id="rId17"/>
    <p:sldId id="1110" r:id="rId18"/>
    <p:sldId id="1142" r:id="rId19"/>
    <p:sldId id="1144" r:id="rId20"/>
    <p:sldId id="1111" r:id="rId21"/>
    <p:sldId id="1114" r:id="rId22"/>
    <p:sldId id="1115" r:id="rId23"/>
    <p:sldId id="1148" r:id="rId24"/>
    <p:sldId id="1116" r:id="rId25"/>
    <p:sldId id="1117" r:id="rId26"/>
    <p:sldId id="1120" r:id="rId27"/>
    <p:sldId id="1121" r:id="rId28"/>
    <p:sldId id="1118" r:id="rId29"/>
    <p:sldId id="1119" r:id="rId30"/>
    <p:sldId id="1122" r:id="rId31"/>
    <p:sldId id="1123" r:id="rId32"/>
    <p:sldId id="1127" r:id="rId33"/>
    <p:sldId id="1149" r:id="rId34"/>
    <p:sldId id="1124" r:id="rId35"/>
    <p:sldId id="1125" r:id="rId36"/>
    <p:sldId id="1126" r:id="rId37"/>
    <p:sldId id="1128" r:id="rId38"/>
    <p:sldId id="1145" r:id="rId39"/>
    <p:sldId id="1150" r:id="rId40"/>
    <p:sldId id="1151" r:id="rId41"/>
    <p:sldId id="1152" r:id="rId42"/>
    <p:sldId id="1129" r:id="rId43"/>
    <p:sldId id="1130" r:id="rId44"/>
    <p:sldId id="1131" r:id="rId45"/>
    <p:sldId id="1132" r:id="rId46"/>
    <p:sldId id="1133" r:id="rId47"/>
    <p:sldId id="1154" r:id="rId48"/>
    <p:sldId id="294" r:id="rId49"/>
    <p:sldId id="1155" r:id="rId50"/>
    <p:sldId id="267" r:id="rId51"/>
    <p:sldId id="268" r:id="rId52"/>
    <p:sldId id="278" r:id="rId53"/>
    <p:sldId id="1156" r:id="rId54"/>
    <p:sldId id="272" r:id="rId55"/>
    <p:sldId id="273" r:id="rId56"/>
    <p:sldId id="1134" r:id="rId57"/>
    <p:sldId id="1135" r:id="rId58"/>
    <p:sldId id="1136" r:id="rId59"/>
    <p:sldId id="1137" r:id="rId60"/>
    <p:sldId id="1138" r:id="rId61"/>
    <p:sldId id="1139" r:id="rId62"/>
    <p:sldId id="1141"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60"/>
  </p:normalViewPr>
  <p:slideViewPr>
    <p:cSldViewPr snapToGrid="0">
      <p:cViewPr varScale="1">
        <p:scale>
          <a:sx n="96" d="100"/>
          <a:sy n="96" d="100"/>
        </p:scale>
        <p:origin x="18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23E18D-A8F8-4DE4-A5FE-EBE92AC71796}" type="datetimeFigureOut">
              <a:rPr lang="en-US" smtClean="0"/>
              <a:t>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17FB5-A6C1-4FBA-8BB6-C4347D5630BC}" type="slidenum">
              <a:rPr lang="en-US" smtClean="0"/>
              <a:t>‹#›</a:t>
            </a:fld>
            <a:endParaRPr lang="en-US"/>
          </a:p>
        </p:txBody>
      </p:sp>
    </p:spTree>
    <p:extLst>
      <p:ext uri="{BB962C8B-B14F-4D97-AF65-F5344CB8AC3E}">
        <p14:creationId xmlns:p14="http://schemas.microsoft.com/office/powerpoint/2010/main" val="964274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69177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3</a:t>
            </a:fld>
            <a:endParaRPr lang="en-US" dirty="0"/>
          </a:p>
        </p:txBody>
      </p:sp>
    </p:spTree>
    <p:extLst>
      <p:ext uri="{BB962C8B-B14F-4D97-AF65-F5344CB8AC3E}">
        <p14:creationId xmlns:p14="http://schemas.microsoft.com/office/powerpoint/2010/main" val="1382599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4</a:t>
            </a:fld>
            <a:endParaRPr lang="en-US" dirty="0"/>
          </a:p>
        </p:txBody>
      </p:sp>
    </p:spTree>
    <p:extLst>
      <p:ext uri="{BB962C8B-B14F-4D97-AF65-F5344CB8AC3E}">
        <p14:creationId xmlns:p14="http://schemas.microsoft.com/office/powerpoint/2010/main" val="262647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5</a:t>
            </a:fld>
            <a:endParaRPr lang="en-US" dirty="0"/>
          </a:p>
        </p:txBody>
      </p:sp>
    </p:spTree>
    <p:extLst>
      <p:ext uri="{BB962C8B-B14F-4D97-AF65-F5344CB8AC3E}">
        <p14:creationId xmlns:p14="http://schemas.microsoft.com/office/powerpoint/2010/main" val="111179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6</a:t>
            </a:fld>
            <a:endParaRPr lang="en-US" dirty="0"/>
          </a:p>
        </p:txBody>
      </p:sp>
    </p:spTree>
    <p:extLst>
      <p:ext uri="{BB962C8B-B14F-4D97-AF65-F5344CB8AC3E}">
        <p14:creationId xmlns:p14="http://schemas.microsoft.com/office/powerpoint/2010/main" val="923412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7</a:t>
            </a:fld>
            <a:endParaRPr lang="en-US" dirty="0"/>
          </a:p>
        </p:txBody>
      </p:sp>
    </p:spTree>
    <p:extLst>
      <p:ext uri="{BB962C8B-B14F-4D97-AF65-F5344CB8AC3E}">
        <p14:creationId xmlns:p14="http://schemas.microsoft.com/office/powerpoint/2010/main" val="262647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8</a:t>
            </a:fld>
            <a:endParaRPr lang="en-US" dirty="0"/>
          </a:p>
        </p:txBody>
      </p:sp>
    </p:spTree>
    <p:extLst>
      <p:ext uri="{BB962C8B-B14F-4D97-AF65-F5344CB8AC3E}">
        <p14:creationId xmlns:p14="http://schemas.microsoft.com/office/powerpoint/2010/main" val="262647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9</a:t>
            </a:fld>
            <a:endParaRPr lang="en-US" dirty="0"/>
          </a:p>
        </p:txBody>
      </p:sp>
    </p:spTree>
    <p:extLst>
      <p:ext uri="{BB962C8B-B14F-4D97-AF65-F5344CB8AC3E}">
        <p14:creationId xmlns:p14="http://schemas.microsoft.com/office/powerpoint/2010/main" val="262647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10</a:t>
            </a:fld>
            <a:endParaRPr lang="en-US" dirty="0"/>
          </a:p>
        </p:txBody>
      </p:sp>
    </p:spTree>
    <p:extLst>
      <p:ext uri="{BB962C8B-B14F-4D97-AF65-F5344CB8AC3E}">
        <p14:creationId xmlns:p14="http://schemas.microsoft.com/office/powerpoint/2010/main" val="262647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11</a:t>
            </a:fld>
            <a:endParaRPr lang="en-US" dirty="0"/>
          </a:p>
        </p:txBody>
      </p:sp>
    </p:spTree>
    <p:extLst>
      <p:ext uri="{BB962C8B-B14F-4D97-AF65-F5344CB8AC3E}">
        <p14:creationId xmlns:p14="http://schemas.microsoft.com/office/powerpoint/2010/main" val="2251284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12</a:t>
            </a:fld>
            <a:endParaRPr lang="en-US" dirty="0"/>
          </a:p>
        </p:txBody>
      </p:sp>
    </p:spTree>
    <p:extLst>
      <p:ext uri="{BB962C8B-B14F-4D97-AF65-F5344CB8AC3E}">
        <p14:creationId xmlns:p14="http://schemas.microsoft.com/office/powerpoint/2010/main" val="1818476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3231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3920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316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318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54342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1138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9588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7557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21</a:t>
            </a:fld>
            <a:endParaRPr lang="en-US" dirty="0"/>
          </a:p>
        </p:txBody>
      </p:sp>
    </p:spTree>
    <p:extLst>
      <p:ext uri="{BB962C8B-B14F-4D97-AF65-F5344CB8AC3E}">
        <p14:creationId xmlns:p14="http://schemas.microsoft.com/office/powerpoint/2010/main" val="3985167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22</a:t>
            </a:fld>
            <a:endParaRPr lang="en-US" dirty="0"/>
          </a:p>
        </p:txBody>
      </p:sp>
    </p:spTree>
    <p:extLst>
      <p:ext uri="{BB962C8B-B14F-4D97-AF65-F5344CB8AC3E}">
        <p14:creationId xmlns:p14="http://schemas.microsoft.com/office/powerpoint/2010/main" val="1479788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23</a:t>
            </a:fld>
            <a:endParaRPr lang="en-US" dirty="0"/>
          </a:p>
        </p:txBody>
      </p:sp>
    </p:spTree>
    <p:extLst>
      <p:ext uri="{BB962C8B-B14F-4D97-AF65-F5344CB8AC3E}">
        <p14:creationId xmlns:p14="http://schemas.microsoft.com/office/powerpoint/2010/main" val="3034643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017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95967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47553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958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1272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81047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1499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79145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9544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8360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41170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47628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7662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3354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93686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08919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758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30368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75147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78615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41973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39169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57074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43616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D3CCC3-D33F-4919-A122-3BF64C0EA63C}" type="slidenum">
              <a:rPr lang="en-US" smtClean="0"/>
              <a:t>48</a:t>
            </a:fld>
            <a:endParaRPr lang="en-US" dirty="0"/>
          </a:p>
        </p:txBody>
      </p:sp>
    </p:spTree>
    <p:extLst>
      <p:ext uri="{BB962C8B-B14F-4D97-AF65-F5344CB8AC3E}">
        <p14:creationId xmlns:p14="http://schemas.microsoft.com/office/powerpoint/2010/main" val="30737614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D3CCC3-D33F-4919-A122-3BF64C0EA63C}" type="slidenum">
              <a:rPr lang="en-US" smtClean="0"/>
              <a:t>49</a:t>
            </a:fld>
            <a:endParaRPr lang="en-US" dirty="0"/>
          </a:p>
        </p:txBody>
      </p:sp>
    </p:spTree>
    <p:extLst>
      <p:ext uri="{BB962C8B-B14F-4D97-AF65-F5344CB8AC3E}">
        <p14:creationId xmlns:p14="http://schemas.microsoft.com/office/powerpoint/2010/main" val="31201083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a monthly basis, give financial summaries and account balances at board meetings.  On a quarterly basis, provide a formal written financial report to the Club</a:t>
            </a:r>
          </a:p>
          <a:p>
            <a:endParaRPr lang="en-US" dirty="0"/>
          </a:p>
        </p:txBody>
      </p:sp>
      <p:sp>
        <p:nvSpPr>
          <p:cNvPr id="4" name="Slide Number Placeholder 3"/>
          <p:cNvSpPr>
            <a:spLocks noGrp="1"/>
          </p:cNvSpPr>
          <p:nvPr>
            <p:ph type="sldNum" sz="quarter" idx="5"/>
          </p:nvPr>
        </p:nvSpPr>
        <p:spPr/>
        <p:txBody>
          <a:bodyPr/>
          <a:lstStyle/>
          <a:p>
            <a:fld id="{0ED3CCC3-D33F-4919-A122-3BF64C0EA63C}" type="slidenum">
              <a:rPr lang="en-US" smtClean="0"/>
              <a:t>50</a:t>
            </a:fld>
            <a:endParaRPr lang="en-US" dirty="0"/>
          </a:p>
        </p:txBody>
      </p:sp>
    </p:spTree>
    <p:extLst>
      <p:ext uri="{BB962C8B-B14F-4D97-AF65-F5344CB8AC3E}">
        <p14:creationId xmlns:p14="http://schemas.microsoft.com/office/powerpoint/2010/main" val="25602877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guidelines on what the club treasurer should do and/or readily available for board members should questions arises.</a:t>
            </a:r>
          </a:p>
        </p:txBody>
      </p:sp>
      <p:sp>
        <p:nvSpPr>
          <p:cNvPr id="4" name="Slide Number Placeholder 3"/>
          <p:cNvSpPr>
            <a:spLocks noGrp="1"/>
          </p:cNvSpPr>
          <p:nvPr>
            <p:ph type="sldNum" sz="quarter" idx="5"/>
          </p:nvPr>
        </p:nvSpPr>
        <p:spPr/>
        <p:txBody>
          <a:bodyPr/>
          <a:lstStyle/>
          <a:p>
            <a:fld id="{0ED3CCC3-D33F-4919-A122-3BF64C0EA63C}" type="slidenum">
              <a:rPr lang="en-US" smtClean="0"/>
              <a:t>51</a:t>
            </a:fld>
            <a:endParaRPr lang="en-US" dirty="0"/>
          </a:p>
        </p:txBody>
      </p:sp>
    </p:spTree>
    <p:extLst>
      <p:ext uri="{BB962C8B-B14F-4D97-AF65-F5344CB8AC3E}">
        <p14:creationId xmlns:p14="http://schemas.microsoft.com/office/powerpoint/2010/main" val="1216444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D3CCC3-D33F-4919-A122-3BF64C0EA63C}" type="slidenum">
              <a:rPr lang="en-US" smtClean="0"/>
              <a:t>52</a:t>
            </a:fld>
            <a:endParaRPr lang="en-US" dirty="0"/>
          </a:p>
        </p:txBody>
      </p:sp>
    </p:spTree>
    <p:extLst>
      <p:ext uri="{BB962C8B-B14F-4D97-AF65-F5344CB8AC3E}">
        <p14:creationId xmlns:p14="http://schemas.microsoft.com/office/powerpoint/2010/main" val="38195913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original Club Registration filing was filed in an EVEN Year i.e. 2020, then your next required filing will be in two years, i.e. 2020.</a:t>
            </a:r>
          </a:p>
          <a:p>
            <a:endParaRPr lang="en-US" dirty="0"/>
          </a:p>
          <a:p>
            <a:r>
              <a:rPr lang="en-US" dirty="0"/>
              <a:t>If the original Club Registration filing was filed in an ODD Year, i.e. 2019, then your next required filing will be in two years, i.e. 2021.</a:t>
            </a:r>
          </a:p>
          <a:p>
            <a:endParaRPr lang="en-US" dirty="0"/>
          </a:p>
          <a:p>
            <a:r>
              <a:rPr lang="en-US" dirty="0"/>
              <a:t>However since we change our club officers yearly, the club is required to submit an Amendment at no cost. </a:t>
            </a:r>
          </a:p>
        </p:txBody>
      </p:sp>
      <p:sp>
        <p:nvSpPr>
          <p:cNvPr id="4" name="Slide Number Placeholder 3"/>
          <p:cNvSpPr>
            <a:spLocks noGrp="1"/>
          </p:cNvSpPr>
          <p:nvPr>
            <p:ph type="sldNum" sz="quarter" idx="5"/>
          </p:nvPr>
        </p:nvSpPr>
        <p:spPr/>
        <p:txBody>
          <a:bodyPr/>
          <a:lstStyle/>
          <a:p>
            <a:fld id="{0ED3CCC3-D33F-4919-A122-3BF64C0EA63C}" type="slidenum">
              <a:rPr lang="en-US" smtClean="0"/>
              <a:t>53</a:t>
            </a:fld>
            <a:endParaRPr lang="en-US" dirty="0"/>
          </a:p>
        </p:txBody>
      </p:sp>
    </p:spTree>
    <p:extLst>
      <p:ext uri="{BB962C8B-B14F-4D97-AF65-F5344CB8AC3E}">
        <p14:creationId xmlns:p14="http://schemas.microsoft.com/office/powerpoint/2010/main" val="8317493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D3CCC3-D33F-4919-A122-3BF64C0EA63C}" type="slidenum">
              <a:rPr lang="en-US" smtClean="0"/>
              <a:t>54</a:t>
            </a:fld>
            <a:endParaRPr lang="en-US" dirty="0"/>
          </a:p>
        </p:txBody>
      </p:sp>
    </p:spTree>
    <p:extLst>
      <p:ext uri="{BB962C8B-B14F-4D97-AF65-F5344CB8AC3E}">
        <p14:creationId xmlns:p14="http://schemas.microsoft.com/office/powerpoint/2010/main" val="35710672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D3CCC3-D33F-4919-A122-3BF64C0EA63C}" type="slidenum">
              <a:rPr lang="en-US" smtClean="0"/>
              <a:t>55</a:t>
            </a:fld>
            <a:endParaRPr lang="en-US" dirty="0"/>
          </a:p>
        </p:txBody>
      </p:sp>
    </p:spTree>
    <p:extLst>
      <p:ext uri="{BB962C8B-B14F-4D97-AF65-F5344CB8AC3E}">
        <p14:creationId xmlns:p14="http://schemas.microsoft.com/office/powerpoint/2010/main" val="1738657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48057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4803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84450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20419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60</a:t>
            </a:fld>
            <a:endParaRPr lang="en-US" dirty="0"/>
          </a:p>
        </p:txBody>
      </p:sp>
    </p:spTree>
    <p:extLst>
      <p:ext uri="{BB962C8B-B14F-4D97-AF65-F5344CB8AC3E}">
        <p14:creationId xmlns:p14="http://schemas.microsoft.com/office/powerpoint/2010/main" val="23756513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61</a:t>
            </a:fld>
            <a:endParaRPr lang="en-US" dirty="0"/>
          </a:p>
        </p:txBody>
      </p:sp>
    </p:spTree>
    <p:extLst>
      <p:ext uri="{BB962C8B-B14F-4D97-AF65-F5344CB8AC3E}">
        <p14:creationId xmlns:p14="http://schemas.microsoft.com/office/powerpoint/2010/main" val="31317527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0B834D-8B5C-4E6B-A3BC-D72999FAF054}" type="slidenum">
              <a:rPr lang="en-US" smtClean="0"/>
              <a:t>62</a:t>
            </a:fld>
            <a:endParaRPr lang="en-US" dirty="0"/>
          </a:p>
        </p:txBody>
      </p:sp>
    </p:spTree>
    <p:extLst>
      <p:ext uri="{BB962C8B-B14F-4D97-AF65-F5344CB8AC3E}">
        <p14:creationId xmlns:p14="http://schemas.microsoft.com/office/powerpoint/2010/main" val="512315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BEA04-6A37-EDB8-AA5A-4E17B608C4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D784BE-243A-101C-4724-8290943AFF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4E553F-7C9B-969B-56DD-B1108A55E2E8}"/>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5" name="Footer Placeholder 4">
            <a:extLst>
              <a:ext uri="{FF2B5EF4-FFF2-40B4-BE49-F238E27FC236}">
                <a16:creationId xmlns:a16="http://schemas.microsoft.com/office/drawing/2014/main" id="{0611F499-E1E7-1982-AB2B-C0393605F4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DB098-5FB0-A05B-65FB-3E2C98AA3717}"/>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5353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13C2-089F-2803-E99D-6374EA78CD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1323DA-100A-FC25-23AA-C01257DECF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17A9E-B066-1C91-7FA1-A97A90DE23EC}"/>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5" name="Footer Placeholder 4">
            <a:extLst>
              <a:ext uri="{FF2B5EF4-FFF2-40B4-BE49-F238E27FC236}">
                <a16:creationId xmlns:a16="http://schemas.microsoft.com/office/drawing/2014/main" id="{934D751C-02FC-CEEA-BF69-C3D191E2C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ACD669-8F6B-B506-DC2F-196D6B32BA33}"/>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43565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28700-7833-3D46-07A5-AEAFB77643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C5DE79-8A6D-3FD6-2A58-4EEDB740AC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9F71DF-BAB4-17E1-1E06-73F1D44BFBAF}"/>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5" name="Footer Placeholder 4">
            <a:extLst>
              <a:ext uri="{FF2B5EF4-FFF2-40B4-BE49-F238E27FC236}">
                <a16:creationId xmlns:a16="http://schemas.microsoft.com/office/drawing/2014/main" id="{56FD3C3D-1573-3BD4-93FB-3179E19687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43C67-F932-D7AD-A001-FD9C0D58E63A}"/>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1899109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CC87-6A82-2B6F-2D85-9B65E86487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6C96CA-B63C-BC19-F02F-631D1E9A15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4CDD42-8F72-6DB1-8987-F9247F8451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7C2FCC-D459-FE76-1182-B35CB0BFAD8D}"/>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6" name="Footer Placeholder 5">
            <a:extLst>
              <a:ext uri="{FF2B5EF4-FFF2-40B4-BE49-F238E27FC236}">
                <a16:creationId xmlns:a16="http://schemas.microsoft.com/office/drawing/2014/main" id="{E40FC39C-C1EC-1322-4197-88A52960E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097C6-68A1-80EF-C8D0-90C4B88A7B25}"/>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1981907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F69B-95DF-F426-C1AB-A6B55EB6B3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5FA021-4195-A4B4-CBB2-4747B75C77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DA2D6D-3ED0-54D9-466B-F8224ACA4B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3B918-3FC3-5D07-FED5-88751A952B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EA9903-6893-BA85-7FBE-49F33F05D5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56164C-822C-E24C-5624-1A3E237FDEF4}"/>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8" name="Footer Placeholder 7">
            <a:extLst>
              <a:ext uri="{FF2B5EF4-FFF2-40B4-BE49-F238E27FC236}">
                <a16:creationId xmlns:a16="http://schemas.microsoft.com/office/drawing/2014/main" id="{982672CB-FA2E-6E7D-E822-6376C38735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B6E379-9E4C-78AB-A81E-CC002DF8E963}"/>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1541982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001C-1547-9909-4AAA-160A1ED29C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29DEEE-0C94-17D3-6B8C-91C9F75E8F75}"/>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4" name="Footer Placeholder 3">
            <a:extLst>
              <a:ext uri="{FF2B5EF4-FFF2-40B4-BE49-F238E27FC236}">
                <a16:creationId xmlns:a16="http://schemas.microsoft.com/office/drawing/2014/main" id="{DCDE648B-6FEA-1DB7-DA1B-A484830FE1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724A6D-00D1-9F8B-0E96-DBC9FDF92C93}"/>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234070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38104-FF7C-9CE6-8865-9B50A12749FA}"/>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3" name="Footer Placeholder 2">
            <a:extLst>
              <a:ext uri="{FF2B5EF4-FFF2-40B4-BE49-F238E27FC236}">
                <a16:creationId xmlns:a16="http://schemas.microsoft.com/office/drawing/2014/main" id="{71BBD263-E700-4E9A-B111-58AC55F560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A9056A-7219-2E7F-31C0-32E412D73E84}"/>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2349410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253B-DECB-B53E-75C0-ED9FF1E38A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36D54E-CC97-012E-84C2-2E69D2CB4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16B588-12D5-6E06-8BE5-A6F6BF25D7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A984A-3725-005D-6340-DE77191D7474}"/>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6" name="Footer Placeholder 5">
            <a:extLst>
              <a:ext uri="{FF2B5EF4-FFF2-40B4-BE49-F238E27FC236}">
                <a16:creationId xmlns:a16="http://schemas.microsoft.com/office/drawing/2014/main" id="{6C214A4D-D3F9-D487-B152-351C27E287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C3C70F-5FB0-2474-0DE2-1CCFBAE4F45F}"/>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402645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C8041-FD77-9FEF-DE62-9C0A853D56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8E801F-8B9D-162A-C491-74C9A39CBC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E4AD14-E0A3-4808-9BD1-4A51A65950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FE3560-A200-BB73-952D-47A5C23601B8}"/>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6" name="Footer Placeholder 5">
            <a:extLst>
              <a:ext uri="{FF2B5EF4-FFF2-40B4-BE49-F238E27FC236}">
                <a16:creationId xmlns:a16="http://schemas.microsoft.com/office/drawing/2014/main" id="{E762E54B-B7C5-56C5-34DB-DCF66A408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707D89-B3E5-5F64-0966-9B71BF4619EE}"/>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4153255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E58F-A77D-48AD-8554-29D0443885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D5832B-51D6-8CE4-8564-0B9D471DBF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1141B-09E6-A098-247E-7AF3F05A9F87}"/>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5" name="Footer Placeholder 4">
            <a:extLst>
              <a:ext uri="{FF2B5EF4-FFF2-40B4-BE49-F238E27FC236}">
                <a16:creationId xmlns:a16="http://schemas.microsoft.com/office/drawing/2014/main" id="{79D4003F-5592-90A1-90BE-E6A31EEB5F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99387-DF0B-E35D-D751-36745588DFB2}"/>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3121659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44CDF8-5A20-0F51-9695-2563B8DE80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86FDBE-1552-A844-C7C8-6A85CF7D60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80F960-A340-77E0-B2DF-51A9F86B001C}"/>
              </a:ext>
            </a:extLst>
          </p:cNvPr>
          <p:cNvSpPr>
            <a:spLocks noGrp="1"/>
          </p:cNvSpPr>
          <p:nvPr>
            <p:ph type="dt" sz="half" idx="10"/>
          </p:nvPr>
        </p:nvSpPr>
        <p:spPr/>
        <p:txBody>
          <a:bodyPr/>
          <a:lstStyle/>
          <a:p>
            <a:fld id="{A3A499AC-925E-4A1A-B84D-F8E8CB4DF08E}" type="datetimeFigureOut">
              <a:rPr lang="en-US" smtClean="0"/>
              <a:t>2/2/2024</a:t>
            </a:fld>
            <a:endParaRPr lang="en-US"/>
          </a:p>
        </p:txBody>
      </p:sp>
      <p:sp>
        <p:nvSpPr>
          <p:cNvPr id="5" name="Footer Placeholder 4">
            <a:extLst>
              <a:ext uri="{FF2B5EF4-FFF2-40B4-BE49-F238E27FC236}">
                <a16:creationId xmlns:a16="http://schemas.microsoft.com/office/drawing/2014/main" id="{D489A9D9-BF11-9E6C-FDBE-07FC1FFF7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9670D8-B619-A8D1-A277-1DC09A8D139C}"/>
              </a:ext>
            </a:extLst>
          </p:cNvPr>
          <p:cNvSpPr>
            <a:spLocks noGrp="1"/>
          </p:cNvSpPr>
          <p:nvPr>
            <p:ph type="sldNum" sz="quarter" idx="12"/>
          </p:nvPr>
        </p:nvSpPr>
        <p:spPr/>
        <p:txBody>
          <a:bodyPr/>
          <a:lstStyle/>
          <a:p>
            <a:fld id="{B191634E-5E68-4FB4-B6CB-CE90AE86F099}" type="slidenum">
              <a:rPr lang="en-US" smtClean="0"/>
              <a:t>‹#›</a:t>
            </a:fld>
            <a:endParaRPr lang="en-US"/>
          </a:p>
        </p:txBody>
      </p:sp>
    </p:spTree>
    <p:extLst>
      <p:ext uri="{BB962C8B-B14F-4D97-AF65-F5344CB8AC3E}">
        <p14:creationId xmlns:p14="http://schemas.microsoft.com/office/powerpoint/2010/main" val="1142986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STER SLIDE -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13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3F603A-5767-2A0E-6F67-58D9910C2F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1ABAF3-D8AE-2AD6-0846-55A520125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DDD8B3-A17D-AB3C-0204-3815C7A695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A499AC-925E-4A1A-B84D-F8E8CB4DF08E}" type="datetimeFigureOut">
              <a:rPr lang="en-US" smtClean="0"/>
              <a:t>2/2/2024</a:t>
            </a:fld>
            <a:endParaRPr lang="en-US"/>
          </a:p>
        </p:txBody>
      </p:sp>
      <p:sp>
        <p:nvSpPr>
          <p:cNvPr id="5" name="Footer Placeholder 4">
            <a:extLst>
              <a:ext uri="{FF2B5EF4-FFF2-40B4-BE49-F238E27FC236}">
                <a16:creationId xmlns:a16="http://schemas.microsoft.com/office/drawing/2014/main" id="{CEFA1C13-4182-C8BE-4F92-6CCA7E8D44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2D4E6B5-6060-0FAA-2F95-B4BBE78934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1634E-5E68-4FB4-B6CB-CE90AE86F099}" type="slidenum">
              <a:rPr lang="en-US" smtClean="0"/>
              <a:t>‹#›</a:t>
            </a:fld>
            <a:endParaRPr lang="en-US"/>
          </a:p>
        </p:txBody>
      </p:sp>
    </p:spTree>
    <p:extLst>
      <p:ext uri="{BB962C8B-B14F-4D97-AF65-F5344CB8AC3E}">
        <p14:creationId xmlns:p14="http://schemas.microsoft.com/office/powerpoint/2010/main" val="1855227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6.xml"/><Relationship Id="rId1" Type="http://schemas.openxmlformats.org/officeDocument/2006/relationships/slideLayout" Target="../slideLayouts/slideLayout12.xml"/><Relationship Id="rId5" Type="http://schemas.openxmlformats.org/officeDocument/2006/relationships/image" Target="../media/image9.svg"/><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7.jpe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lionsclubs@dspins.com"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hyperlink" Target="https://www.lionsclubs.org/en/resources-for-members/resource-center/certificate-of-insurance" TargetMode="External"/><Relationship Id="rId5" Type="http://schemas.openxmlformats.org/officeDocument/2006/relationships/image" Target="../media/image7.jpeg"/><Relationship Id="rId4" Type="http://schemas.openxmlformats.org/officeDocument/2006/relationships/hyperlink" Target="mailto:legal@lionsclubs.org"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B2403A-C426-21C0-35D1-EB66D3F29F47}"/>
              </a:ext>
            </a:extLst>
          </p:cNvPr>
          <p:cNvSpPr txBox="1"/>
          <p:nvPr/>
        </p:nvSpPr>
        <p:spPr>
          <a:xfrm>
            <a:off x="1565081" y="4876800"/>
            <a:ext cx="9525000" cy="707886"/>
          </a:xfrm>
          <a:prstGeom prst="rect">
            <a:avLst/>
          </a:prstGeom>
          <a:noFill/>
        </p:spPr>
        <p:txBody>
          <a:bodyPr wrap="square" rtlCol="0">
            <a:spAutoFit/>
          </a:bodyPr>
          <a:lstStyle/>
          <a:p>
            <a:pPr algn="ctr"/>
            <a:r>
              <a:rPr lang="en-US" sz="4000" b="1" i="1" dirty="0">
                <a:latin typeface="Dreaming Outloud Pro" panose="020B0604020202020204" pitchFamily="66" charset="0"/>
                <a:cs typeface="Dreaming Outloud Pro" panose="020B0604020202020204" pitchFamily="66" charset="0"/>
              </a:rPr>
              <a:t>“Empowering Vision and Innovation”</a:t>
            </a:r>
          </a:p>
        </p:txBody>
      </p:sp>
      <p:pic>
        <p:nvPicPr>
          <p:cNvPr id="5" name="Picture 4" descr="A picture containing animated cartoon, fiction, cartoon, clipart&#10;&#10;Description automatically generated">
            <a:extLst>
              <a:ext uri="{FF2B5EF4-FFF2-40B4-BE49-F238E27FC236}">
                <a16:creationId xmlns:a16="http://schemas.microsoft.com/office/drawing/2014/main" id="{7D1C7FC8-1ADB-2302-D253-E46E01622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1977" y="1273314"/>
            <a:ext cx="4267796" cy="3010320"/>
          </a:xfrm>
          <a:prstGeom prst="rect">
            <a:avLst/>
          </a:prstGeom>
        </p:spPr>
      </p:pic>
      <p:pic>
        <p:nvPicPr>
          <p:cNvPr id="7" name="Picture 6" descr="A picture containing text, logo, symbol, emblem&#10;&#10;Description automatically generated">
            <a:extLst>
              <a:ext uri="{FF2B5EF4-FFF2-40B4-BE49-F238E27FC236}">
                <a16:creationId xmlns:a16="http://schemas.microsoft.com/office/drawing/2014/main" id="{D7D3D75C-30A1-306A-16C3-4614D9165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1395" y="829506"/>
            <a:ext cx="3590305" cy="3702737"/>
          </a:xfrm>
          <a:prstGeom prst="rect">
            <a:avLst/>
          </a:prstGeom>
        </p:spPr>
      </p:pic>
    </p:spTree>
    <p:extLst>
      <p:ext uri="{BB962C8B-B14F-4D97-AF65-F5344CB8AC3E}">
        <p14:creationId xmlns:p14="http://schemas.microsoft.com/office/powerpoint/2010/main" val="1282393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ackground - Image">
            <a:extLst>
              <a:ext uri="{FF2B5EF4-FFF2-40B4-BE49-F238E27FC236}">
                <a16:creationId xmlns:a16="http://schemas.microsoft.com/office/drawing/2014/main" id="{EE3AF1F3-18D9-3440-8175-06C7FDC2864E}"/>
              </a:ext>
            </a:extLst>
          </p:cNvPr>
          <p:cNvPicPr>
            <a:picLocks noChangeAspect="1"/>
          </p:cNvPicPr>
          <p:nvPr/>
        </p:nvPicPr>
        <p:blipFill>
          <a:blip r:embed="rId3"/>
          <a:stretch>
            <a:fillRect/>
          </a:stretch>
        </p:blipFill>
        <p:spPr>
          <a:xfrm>
            <a:off x="0" y="0"/>
            <a:ext cx="12192000" cy="6858000"/>
          </a:xfrm>
          <a:prstGeom prst="rect">
            <a:avLst/>
          </a:prstGeom>
        </p:spPr>
      </p:pic>
      <p:sp>
        <p:nvSpPr>
          <p:cNvPr id="13" name="Background - Overlay">
            <a:extLst>
              <a:ext uri="{FF2B5EF4-FFF2-40B4-BE49-F238E27FC236}">
                <a16:creationId xmlns:a16="http://schemas.microsoft.com/office/drawing/2014/main" id="{556C90B0-9C7D-8D4F-866C-362FA58528D1}"/>
              </a:ext>
            </a:extLst>
          </p:cNvPr>
          <p:cNvSpPr/>
          <p:nvPr/>
        </p:nvSpPr>
        <p:spPr>
          <a:xfrm>
            <a:off x="-3"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endParaRPr>
          </a:p>
        </p:txBody>
      </p:sp>
      <p:sp>
        <p:nvSpPr>
          <p:cNvPr id="8" name="Yellow Bar">
            <a:extLst>
              <a:ext uri="{FF2B5EF4-FFF2-40B4-BE49-F238E27FC236}">
                <a16:creationId xmlns:a16="http://schemas.microsoft.com/office/drawing/2014/main" id="{64EEA7D3-3EFE-CE4D-AE89-2B7DA6B416D9}"/>
              </a:ext>
            </a:extLst>
          </p:cNvPr>
          <p:cNvSpPr/>
          <p:nvPr/>
        </p:nvSpPr>
        <p:spPr>
          <a:xfrm>
            <a:off x="5506829" y="3356240"/>
            <a:ext cx="1178336" cy="7276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p>
        </p:txBody>
      </p:sp>
      <p:pic>
        <p:nvPicPr>
          <p:cNvPr id="9" name="Emblem - White" descr="lionlogo_white.eps">
            <a:extLst>
              <a:ext uri="{FF2B5EF4-FFF2-40B4-BE49-F238E27FC236}">
                <a16:creationId xmlns:a16="http://schemas.microsoft.com/office/drawing/2014/main" id="{1EADB74F-C5D5-A94A-9986-74C53C0606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367" y="276286"/>
            <a:ext cx="1751259" cy="1708354"/>
          </a:xfrm>
          <a:prstGeom prst="rect">
            <a:avLst/>
          </a:prstGeom>
        </p:spPr>
      </p:pic>
      <p:sp>
        <p:nvSpPr>
          <p:cNvPr id="10" name="Headline">
            <a:extLst>
              <a:ext uri="{FF2B5EF4-FFF2-40B4-BE49-F238E27FC236}">
                <a16:creationId xmlns:a16="http://schemas.microsoft.com/office/drawing/2014/main" id="{EAD956A8-6B12-6248-8B5F-6E0746CD6E73}"/>
              </a:ext>
            </a:extLst>
          </p:cNvPr>
          <p:cNvSpPr txBox="1">
            <a:spLocks/>
          </p:cNvSpPr>
          <p:nvPr/>
        </p:nvSpPr>
        <p:spPr>
          <a:xfrm>
            <a:off x="761997" y="3635977"/>
            <a:ext cx="10668000" cy="2820482"/>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3600" b="1">
                <a:solidFill>
                  <a:srgbClr val="F0C300"/>
                </a:solidFill>
                <a:latin typeface="Arial" panose="020B0604020202020204" pitchFamily="34" charset="0"/>
                <a:ea typeface="ヒラギノ角ゴ Pro W3" charset="0"/>
                <a:cs typeface="Arial" panose="020B0604020202020204" pitchFamily="34"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Bef>
                <a:spcPts val="0"/>
              </a:spcBef>
            </a:pPr>
            <a:r>
              <a:rPr lang="en-US" sz="6000" kern="0" dirty="0">
                <a:solidFill>
                  <a:srgbClr val="EBB700"/>
                </a:solidFill>
                <a:effectLst>
                  <a:outerShdw blurRad="38100" dist="38100" dir="2700000" algn="tl">
                    <a:srgbClr val="000000">
                      <a:alpha val="43137"/>
                    </a:srgbClr>
                  </a:outerShdw>
                </a:effectLst>
              </a:rPr>
              <a:t>Roles and Responsibilities of Club Presidents, Secretaries &amp; Treasurers</a:t>
            </a:r>
          </a:p>
        </p:txBody>
      </p:sp>
      <p:sp>
        <p:nvSpPr>
          <p:cNvPr id="14" name="Page Number - White">
            <a:extLst>
              <a:ext uri="{FF2B5EF4-FFF2-40B4-BE49-F238E27FC236}">
                <a16:creationId xmlns:a16="http://schemas.microsoft.com/office/drawing/2014/main" id="{F5D8EBE0-2FCF-F143-8AE5-BF5B06A0A36E}"/>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2</a:t>
            </a:fld>
            <a:endParaRPr lang="en-US" sz="1000" dirty="0">
              <a:solidFill>
                <a:schemeClr val="bg1"/>
              </a:solidFill>
            </a:endParaRPr>
          </a:p>
        </p:txBody>
      </p:sp>
      <p:sp>
        <p:nvSpPr>
          <p:cNvPr id="2" name="TextBox 1">
            <a:extLst>
              <a:ext uri="{FF2B5EF4-FFF2-40B4-BE49-F238E27FC236}">
                <a16:creationId xmlns:a16="http://schemas.microsoft.com/office/drawing/2014/main" id="{B3E09B45-559C-07BA-77F5-C8C513D5D575}"/>
              </a:ext>
            </a:extLst>
          </p:cNvPr>
          <p:cNvSpPr txBox="1"/>
          <p:nvPr/>
        </p:nvSpPr>
        <p:spPr>
          <a:xfrm>
            <a:off x="2971800" y="2133600"/>
            <a:ext cx="6019800" cy="1015663"/>
          </a:xfrm>
          <a:prstGeom prst="rect">
            <a:avLst/>
          </a:prstGeom>
          <a:noFill/>
        </p:spPr>
        <p:txBody>
          <a:bodyPr wrap="square" rtlCol="0">
            <a:spAutoFit/>
          </a:bodyPr>
          <a:lstStyle/>
          <a:p>
            <a:pPr algn="ctr"/>
            <a:r>
              <a:rPr lang="en-US" sz="6000" b="1" dirty="0">
                <a:solidFill>
                  <a:srgbClr val="FFC000"/>
                </a:solidFill>
              </a:rPr>
              <a:t>District 4-A1</a:t>
            </a:r>
          </a:p>
        </p:txBody>
      </p:sp>
    </p:spTree>
    <p:extLst>
      <p:ext uri="{BB962C8B-B14F-4D97-AF65-F5344CB8AC3E}">
        <p14:creationId xmlns:p14="http://schemas.microsoft.com/office/powerpoint/2010/main" val="4278533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60472" y="0"/>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2286000" y="2362200"/>
            <a:ext cx="9906000" cy="3314233"/>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342900" indent="-342900">
              <a:spcAft>
                <a:spcPts val="1200"/>
              </a:spcAft>
              <a:buFont typeface="Wingdings" pitchFamily="2" charset="2"/>
              <a:buChar char="§"/>
            </a:pPr>
            <a:r>
              <a:rPr lang="en-US" sz="2800" b="1" dirty="0">
                <a:solidFill>
                  <a:schemeClr val="bg1"/>
                </a:solidFill>
              </a:rPr>
              <a:t>Summarize the responsibilities of the club president, club secretary, and club treasurer</a:t>
            </a:r>
          </a:p>
          <a:p>
            <a:pPr marL="342900" indent="-342900">
              <a:spcAft>
                <a:spcPts val="1200"/>
              </a:spcAft>
              <a:buFont typeface="Wingdings" pitchFamily="2" charset="2"/>
              <a:buChar char="§"/>
            </a:pPr>
            <a:r>
              <a:rPr lang="en-US" sz="2800" b="1" dirty="0">
                <a:solidFill>
                  <a:schemeClr val="bg1"/>
                </a:solidFill>
              </a:rPr>
              <a:t>Locate and explore additional resources as needed</a:t>
            </a:r>
          </a:p>
          <a:p>
            <a:pPr marL="342900" indent="-342900">
              <a:spcAft>
                <a:spcPts val="1200"/>
              </a:spcAft>
              <a:buFont typeface="Wingdings" pitchFamily="2" charset="2"/>
              <a:buChar char="§"/>
            </a:pPr>
            <a:r>
              <a:rPr lang="en-US" sz="2800" b="1" dirty="0">
                <a:solidFill>
                  <a:schemeClr val="bg1"/>
                </a:solidFill>
              </a:rPr>
              <a:t>Create a powerful team in your Club</a:t>
            </a:r>
          </a:p>
          <a:p>
            <a:pPr marL="342900" indent="-342900">
              <a:spcAft>
                <a:spcPts val="1200"/>
              </a:spcAft>
              <a:buFont typeface="Wingdings" pitchFamily="2" charset="2"/>
              <a:buChar char="§"/>
            </a:pPr>
            <a:r>
              <a:rPr lang="en-US" sz="2800" b="1" dirty="0">
                <a:solidFill>
                  <a:schemeClr val="bg1"/>
                </a:solidFill>
              </a:rPr>
              <a:t>Plan for a successful year and future</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3</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29000" y="181101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598895" y="914400"/>
            <a:ext cx="8373905" cy="533400"/>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5400" kern="0" dirty="0">
                <a:solidFill>
                  <a:schemeClr val="bg1"/>
                </a:solidFill>
              </a:rPr>
              <a:t>Session Objectives</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Tree>
    <p:extLst>
      <p:ext uri="{BB962C8B-B14F-4D97-AF65-F5344CB8AC3E}">
        <p14:creationId xmlns:p14="http://schemas.microsoft.com/office/powerpoint/2010/main" val="1180755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4</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22159" y="1997766"/>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25903" y="661024"/>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kern="0" dirty="0">
                <a:solidFill>
                  <a:schemeClr val="bg1"/>
                </a:solidFill>
              </a:rPr>
              <a:t>Presidents &amp; Secretaries &amp; Treasurers</a:t>
            </a:r>
          </a:p>
          <a:p>
            <a:r>
              <a:rPr lang="en-US" sz="4000" kern="0" dirty="0">
                <a:solidFill>
                  <a:schemeClr val="bg1"/>
                </a:solidFill>
              </a:rPr>
              <a:t>Link Club Members and the District</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126716" y="2851162"/>
            <a:ext cx="7040880"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As president, you will lead your club in service activities that help support your local community and surrounding areas</a:t>
            </a:r>
          </a:p>
          <a:p>
            <a:pPr marL="457200" indent="-457200">
              <a:buFont typeface="Arial" panose="020B0604020202020204" pitchFamily="34" charset="0"/>
              <a:buChar char="•"/>
            </a:pPr>
            <a:endParaRPr lang="en-US" sz="3200"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788220"/>
            <a:ext cx="2541386" cy="218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494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5</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93720" y="1600200"/>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chemeClr val="bg1"/>
                </a:solidFill>
              </a:rPr>
              <a:t>Presidents &amp; Secretaries</a:t>
            </a:r>
          </a:p>
          <a:p>
            <a:r>
              <a:rPr lang="en-US" sz="4000" kern="0" dirty="0">
                <a:solidFill>
                  <a:schemeClr val="bg1"/>
                </a:solidFill>
              </a:rPr>
              <a:t>Link Club Members and the District</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166472" y="2525158"/>
            <a:ext cx="7040880" cy="4524315"/>
          </a:xfrm>
          <a:prstGeom prst="rect">
            <a:avLst/>
          </a:prstGeom>
          <a:noFill/>
        </p:spPr>
        <p:txBody>
          <a:bodyPr wrap="square" rtlCol="0">
            <a:spAutoFit/>
          </a:bodyPr>
          <a:lstStyle/>
          <a:p>
            <a:r>
              <a:rPr lang="en-US" sz="3200" dirty="0">
                <a:solidFill>
                  <a:schemeClr val="bg1"/>
                </a:solidFill>
              </a:rPr>
              <a:t>As secretary, you are an integral part of the leadership team, working to support the club president as he or she leads your club in service activities that help support your local community and surrounding areas. You support the treasurer and fiscal responsibility to members.  </a:t>
            </a:r>
          </a:p>
          <a:p>
            <a:pPr marL="457200" indent="-457200">
              <a:buFont typeface="Arial" panose="020B0604020202020204" pitchFamily="34" charset="0"/>
              <a:buChar char="•"/>
            </a:pPr>
            <a:endParaRPr lang="en-US" sz="3200"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3416" y="2077291"/>
            <a:ext cx="2541386" cy="218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57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786063" y="-30822"/>
            <a:ext cx="11405937"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6</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2949757" y="222584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kern="0" dirty="0">
                <a:solidFill>
                  <a:schemeClr val="bg1"/>
                </a:solidFill>
              </a:rPr>
              <a:t>As Treasurer you are the financial officer and member of the board of directors, your responsibilities include:</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1943835" y="2461547"/>
            <a:ext cx="7317583"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Understanding your duties in reporting</a:t>
            </a:r>
          </a:p>
          <a:p>
            <a:pPr marL="457200" indent="-457200">
              <a:buFont typeface="Arial" panose="020B0604020202020204" pitchFamily="34" charset="0"/>
              <a:buChar char="•"/>
            </a:pPr>
            <a:r>
              <a:rPr lang="en-US" sz="3200" dirty="0">
                <a:solidFill>
                  <a:schemeClr val="bg1"/>
                </a:solidFill>
              </a:rPr>
              <a:t>Keep Administration and Charity books separate</a:t>
            </a:r>
          </a:p>
          <a:p>
            <a:pPr marL="457200" indent="-457200">
              <a:buFont typeface="Arial" panose="020B0604020202020204" pitchFamily="34" charset="0"/>
              <a:buChar char="•"/>
            </a:pPr>
            <a:r>
              <a:rPr lang="en-US" sz="3200" dirty="0">
                <a:solidFill>
                  <a:schemeClr val="bg1"/>
                </a:solidFill>
              </a:rPr>
              <a:t>Reporting to the board and membership the financial status of projects and the club</a:t>
            </a:r>
          </a:p>
          <a:p>
            <a:pPr marL="457200" indent="-457200">
              <a:buFont typeface="Arial" panose="020B0604020202020204" pitchFamily="34" charset="0"/>
              <a:buChar char="•"/>
            </a:pPr>
            <a:r>
              <a:rPr lang="en-US" sz="3200" dirty="0">
                <a:solidFill>
                  <a:schemeClr val="bg1"/>
                </a:solidFill>
              </a:rPr>
              <a:t>Work cooperatively with the President and Secretary</a:t>
            </a:r>
          </a:p>
          <a:p>
            <a:pPr marL="457200" indent="-457200">
              <a:buFont typeface="Arial" panose="020B0604020202020204" pitchFamily="34" charset="0"/>
              <a:buChar char="•"/>
            </a:pPr>
            <a:endParaRPr lang="en-US" sz="3200"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2608" y="2077291"/>
            <a:ext cx="2412193" cy="2073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202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0"/>
            <a:ext cx="11187128" cy="6835199"/>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7</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2978589" y="242205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827594" y="685884"/>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kern="0" dirty="0">
                <a:solidFill>
                  <a:schemeClr val="bg1"/>
                </a:solidFill>
              </a:rPr>
              <a:t>Presidents &amp; Secretaries &amp; Treasurers Link Club Members and the District</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505476" y="3151880"/>
            <a:ext cx="7040880" cy="1569660"/>
          </a:xfrm>
          <a:prstGeom prst="rect">
            <a:avLst/>
          </a:prstGeom>
          <a:noFill/>
        </p:spPr>
        <p:txBody>
          <a:bodyPr wrap="square" rtlCol="0">
            <a:spAutoFit/>
          </a:bodyPr>
          <a:lstStyle/>
          <a:p>
            <a:r>
              <a:rPr lang="en-US" sz="3200" b="1" dirty="0">
                <a:solidFill>
                  <a:schemeClr val="bg1"/>
                </a:solidFill>
              </a:rPr>
              <a:t>However, it’s also important to remember that you are a part of something much bigger.  </a:t>
            </a:r>
            <a:endParaRPr lang="en-US" sz="3600" b="1"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2106" y="2187351"/>
            <a:ext cx="2541386" cy="218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00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68938" y="1310"/>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8</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169920" y="109298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chemeClr val="bg1"/>
                </a:solidFill>
              </a:rPr>
              <a:t>The Big Picture!</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530294" y="1999520"/>
            <a:ext cx="6339610" cy="3970318"/>
          </a:xfrm>
          <a:prstGeom prst="rect">
            <a:avLst/>
          </a:prstGeom>
          <a:noFill/>
        </p:spPr>
        <p:txBody>
          <a:bodyPr wrap="square" rtlCol="0">
            <a:spAutoFit/>
          </a:bodyPr>
          <a:lstStyle/>
          <a:p>
            <a:r>
              <a:rPr lang="en-US" sz="3200" b="1" dirty="0">
                <a:solidFill>
                  <a:schemeClr val="bg1"/>
                </a:solidFill>
              </a:rPr>
              <a:t>Lions Clubs International is comprised of a large network of Lions, with clubs at the center.</a:t>
            </a:r>
          </a:p>
          <a:p>
            <a:pPr marL="457200" indent="-457200">
              <a:buFont typeface="Arial" pitchFamily="34" charset="0"/>
              <a:buChar char="•"/>
            </a:pPr>
            <a:endParaRPr lang="en-US" sz="2800" b="1" dirty="0">
              <a:solidFill>
                <a:schemeClr val="bg1"/>
              </a:solidFill>
            </a:endParaRPr>
          </a:p>
          <a:p>
            <a:r>
              <a:rPr lang="en-US" sz="3200" b="1" dirty="0">
                <a:solidFill>
                  <a:schemeClr val="bg1"/>
                </a:solidFill>
              </a:rPr>
              <a:t>This structure facilitates communication and promotes service on a local, regional and global scale.</a:t>
            </a:r>
          </a:p>
        </p:txBody>
      </p:sp>
      <p:grpSp>
        <p:nvGrpSpPr>
          <p:cNvPr id="11" name="Group 10">
            <a:extLst>
              <a:ext uri="{FF2B5EF4-FFF2-40B4-BE49-F238E27FC236}">
                <a16:creationId xmlns:a16="http://schemas.microsoft.com/office/drawing/2014/main" id="{522FDDFC-F558-8778-29D0-2D28E7C2EC27}"/>
              </a:ext>
            </a:extLst>
          </p:cNvPr>
          <p:cNvGrpSpPr/>
          <p:nvPr/>
        </p:nvGrpSpPr>
        <p:grpSpPr>
          <a:xfrm>
            <a:off x="8574833" y="1909947"/>
            <a:ext cx="3405673" cy="3557792"/>
            <a:chOff x="5486400" y="1905000"/>
            <a:chExt cx="3200400" cy="3200400"/>
          </a:xfrm>
        </p:grpSpPr>
        <p:sp>
          <p:nvSpPr>
            <p:cNvPr id="14" name="Oval 13">
              <a:extLst>
                <a:ext uri="{FF2B5EF4-FFF2-40B4-BE49-F238E27FC236}">
                  <a16:creationId xmlns:a16="http://schemas.microsoft.com/office/drawing/2014/main" id="{DA840A57-FAD5-C8D8-42F6-EE6DB28F98A2}"/>
                </a:ext>
              </a:extLst>
            </p:cNvPr>
            <p:cNvSpPr/>
            <p:nvPr/>
          </p:nvSpPr>
          <p:spPr>
            <a:xfrm>
              <a:off x="5486400" y="1905000"/>
              <a:ext cx="3200400" cy="320040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C80532E3-E98F-5DF5-8EFF-34B4F5C1499F}"/>
                </a:ext>
              </a:extLst>
            </p:cNvPr>
            <p:cNvSpPr/>
            <p:nvPr/>
          </p:nvSpPr>
          <p:spPr>
            <a:xfrm>
              <a:off x="5753101" y="2189515"/>
              <a:ext cx="2667000" cy="266700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96C7DCF7-26A8-E30F-2C33-0AB127DC1C22}"/>
                </a:ext>
              </a:extLst>
            </p:cNvPr>
            <p:cNvSpPr/>
            <p:nvPr/>
          </p:nvSpPr>
          <p:spPr>
            <a:xfrm>
              <a:off x="6033475" y="2472509"/>
              <a:ext cx="2133600" cy="213360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519F4CD9-8C3B-AEBF-2AAD-DEF0A123153D}"/>
                </a:ext>
              </a:extLst>
            </p:cNvPr>
            <p:cNvSpPr/>
            <p:nvPr/>
          </p:nvSpPr>
          <p:spPr>
            <a:xfrm>
              <a:off x="6265940" y="2739209"/>
              <a:ext cx="1600200" cy="160020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a:lstStyle/>
            <a:p>
              <a:endParaRPr lang="en-US"/>
            </a:p>
          </p:txBody>
        </p:sp>
        <p:sp>
          <p:nvSpPr>
            <p:cNvPr id="20" name="Oval 19">
              <a:extLst>
                <a:ext uri="{FF2B5EF4-FFF2-40B4-BE49-F238E27FC236}">
                  <a16:creationId xmlns:a16="http://schemas.microsoft.com/office/drawing/2014/main" id="{870281A0-FE35-77AD-3D46-61D4023C6990}"/>
                </a:ext>
              </a:extLst>
            </p:cNvPr>
            <p:cNvSpPr/>
            <p:nvPr/>
          </p:nvSpPr>
          <p:spPr>
            <a:xfrm>
              <a:off x="6539866" y="3024302"/>
              <a:ext cx="1066800" cy="106680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a:lstStyle/>
            <a:p>
              <a:r>
                <a:rPr lang="en-US" dirty="0"/>
                <a:t>1</a:t>
              </a:r>
            </a:p>
          </p:txBody>
        </p:sp>
        <p:grpSp>
          <p:nvGrpSpPr>
            <p:cNvPr id="21" name="Group 20">
              <a:extLst>
                <a:ext uri="{FF2B5EF4-FFF2-40B4-BE49-F238E27FC236}">
                  <a16:creationId xmlns:a16="http://schemas.microsoft.com/office/drawing/2014/main" id="{D1948E2D-F65A-C999-C540-8D185FF6C491}"/>
                </a:ext>
              </a:extLst>
            </p:cNvPr>
            <p:cNvGrpSpPr/>
            <p:nvPr/>
          </p:nvGrpSpPr>
          <p:grpSpPr>
            <a:xfrm>
              <a:off x="6695435" y="3185164"/>
              <a:ext cx="746760" cy="746761"/>
              <a:chOff x="1565729" y="2064362"/>
              <a:chExt cx="936893" cy="902332"/>
            </a:xfrm>
            <a:scene3d>
              <a:camera prst="orthographicFront"/>
              <a:lightRig rig="threePt" dir="t">
                <a:rot lat="0" lon="0" rev="7500000"/>
              </a:lightRig>
            </a:scene3d>
          </p:grpSpPr>
          <p:sp>
            <p:nvSpPr>
              <p:cNvPr id="22" name="Oval 21">
                <a:extLst>
                  <a:ext uri="{FF2B5EF4-FFF2-40B4-BE49-F238E27FC236}">
                    <a16:creationId xmlns:a16="http://schemas.microsoft.com/office/drawing/2014/main" id="{4A0E5B92-2CCA-F2B7-8BB7-89A68D7596BE}"/>
                  </a:ext>
                </a:extLst>
              </p:cNvPr>
              <p:cNvSpPr/>
              <p:nvPr/>
            </p:nvSpPr>
            <p:spPr>
              <a:xfrm>
                <a:off x="1565729" y="2064362"/>
                <a:ext cx="936893" cy="902332"/>
              </a:xfrm>
              <a:prstGeom prst="ellipse">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23" name="Oval 4">
                <a:extLst>
                  <a:ext uri="{FF2B5EF4-FFF2-40B4-BE49-F238E27FC236}">
                    <a16:creationId xmlns:a16="http://schemas.microsoft.com/office/drawing/2014/main" id="{DC8CDEC1-885D-3A6F-25FD-638256B1FF0D}"/>
                  </a:ext>
                </a:extLst>
              </p:cNvPr>
              <p:cNvSpPr/>
              <p:nvPr/>
            </p:nvSpPr>
            <p:spPr>
              <a:xfrm>
                <a:off x="1599061" y="2333810"/>
                <a:ext cx="876699" cy="36433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b="1" kern="1200" baseline="0" dirty="0">
                    <a:latin typeface="Cambria" pitchFamily="18" charset="0"/>
                  </a:rPr>
                  <a:t>Club</a:t>
                </a:r>
                <a:endParaRPr lang="en-US" sz="2400" b="1" kern="1200" baseline="0" dirty="0">
                  <a:latin typeface="Cambria" pitchFamily="18" charset="0"/>
                </a:endParaRPr>
              </a:p>
            </p:txBody>
          </p:sp>
        </p:grpSp>
      </p:grpSp>
    </p:spTree>
    <p:extLst>
      <p:ext uri="{BB962C8B-B14F-4D97-AF65-F5344CB8AC3E}">
        <p14:creationId xmlns:p14="http://schemas.microsoft.com/office/powerpoint/2010/main" val="835449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8021"/>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9</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65728" y="104969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kern="0" dirty="0">
                <a:solidFill>
                  <a:schemeClr val="bg1"/>
                </a:solidFill>
              </a:rPr>
              <a:t>Structure of Lions Clubs International</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grpSp>
        <p:nvGrpSpPr>
          <p:cNvPr id="11" name="Group 10">
            <a:extLst>
              <a:ext uri="{FF2B5EF4-FFF2-40B4-BE49-F238E27FC236}">
                <a16:creationId xmlns:a16="http://schemas.microsoft.com/office/drawing/2014/main" id="{A779A9BD-F963-5568-BCE0-209FAAF750B6}"/>
              </a:ext>
            </a:extLst>
          </p:cNvPr>
          <p:cNvGrpSpPr/>
          <p:nvPr/>
        </p:nvGrpSpPr>
        <p:grpSpPr>
          <a:xfrm>
            <a:off x="2595441" y="1390595"/>
            <a:ext cx="5029200" cy="5029200"/>
            <a:chOff x="626281" y="101379"/>
            <a:chExt cx="3642344" cy="3497580"/>
          </a:xfrm>
          <a:scene3d>
            <a:camera prst="orthographicFront"/>
            <a:lightRig rig="threePt" dir="t">
              <a:rot lat="0" lon="0" rev="7500000"/>
            </a:lightRig>
          </a:scene3d>
        </p:grpSpPr>
        <p:sp>
          <p:nvSpPr>
            <p:cNvPr id="14" name="Oval 13">
              <a:extLst>
                <a:ext uri="{FF2B5EF4-FFF2-40B4-BE49-F238E27FC236}">
                  <a16:creationId xmlns:a16="http://schemas.microsoft.com/office/drawing/2014/main" id="{01351313-0F31-8DA7-20CE-D3F48FEFA601}"/>
                </a:ext>
              </a:extLst>
            </p:cNvPr>
            <p:cNvSpPr/>
            <p:nvPr/>
          </p:nvSpPr>
          <p:spPr>
            <a:xfrm>
              <a:off x="626281" y="101379"/>
              <a:ext cx="3642344" cy="3497580"/>
            </a:xfrm>
            <a:prstGeom prst="ellipse">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17" name="Oval 4">
              <a:extLst>
                <a:ext uri="{FF2B5EF4-FFF2-40B4-BE49-F238E27FC236}">
                  <a16:creationId xmlns:a16="http://schemas.microsoft.com/office/drawing/2014/main" id="{CA4436D8-51AF-840C-E7AE-E787990FDFB5}"/>
                </a:ext>
              </a:extLst>
            </p:cNvPr>
            <p:cNvSpPr/>
            <p:nvPr/>
          </p:nvSpPr>
          <p:spPr>
            <a:xfrm>
              <a:off x="1872068" y="124610"/>
              <a:ext cx="1138232" cy="29146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400" b="1" kern="1200" baseline="0" dirty="0">
                  <a:solidFill>
                    <a:schemeClr val="bg1"/>
                  </a:solidFill>
                  <a:latin typeface="Cambria" pitchFamily="18" charset="0"/>
                </a:rPr>
                <a:t>Constitutional Area</a:t>
              </a:r>
            </a:p>
          </p:txBody>
        </p:sp>
      </p:grpSp>
      <p:sp>
        <p:nvSpPr>
          <p:cNvPr id="21" name="Oval 20">
            <a:extLst>
              <a:ext uri="{FF2B5EF4-FFF2-40B4-BE49-F238E27FC236}">
                <a16:creationId xmlns:a16="http://schemas.microsoft.com/office/drawing/2014/main" id="{D9189C01-EF85-5FB8-8D1E-CF8477109C39}"/>
              </a:ext>
            </a:extLst>
          </p:cNvPr>
          <p:cNvSpPr/>
          <p:nvPr/>
        </p:nvSpPr>
        <p:spPr>
          <a:xfrm>
            <a:off x="3072599" y="1885744"/>
            <a:ext cx="4114800" cy="411480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a:lstStyle/>
          <a:p>
            <a:endParaRPr lang="en-US"/>
          </a:p>
        </p:txBody>
      </p:sp>
      <p:grpSp>
        <p:nvGrpSpPr>
          <p:cNvPr id="22" name="Group 21">
            <a:extLst>
              <a:ext uri="{FF2B5EF4-FFF2-40B4-BE49-F238E27FC236}">
                <a16:creationId xmlns:a16="http://schemas.microsoft.com/office/drawing/2014/main" id="{5550B658-8E93-37E6-B97A-6C84068DF94C}"/>
              </a:ext>
            </a:extLst>
          </p:cNvPr>
          <p:cNvGrpSpPr/>
          <p:nvPr/>
        </p:nvGrpSpPr>
        <p:grpSpPr>
          <a:xfrm>
            <a:off x="3518497" y="2380268"/>
            <a:ext cx="3200400" cy="3200400"/>
            <a:chOff x="1003298" y="874394"/>
            <a:chExt cx="2070103" cy="2040255"/>
          </a:xfrm>
          <a:scene3d>
            <a:camera prst="orthographicFront"/>
            <a:lightRig rig="threePt" dir="t">
              <a:rot lat="0" lon="0" rev="7500000"/>
            </a:lightRig>
          </a:scene3d>
        </p:grpSpPr>
        <p:sp>
          <p:nvSpPr>
            <p:cNvPr id="23" name="Oval 22">
              <a:extLst>
                <a:ext uri="{FF2B5EF4-FFF2-40B4-BE49-F238E27FC236}">
                  <a16:creationId xmlns:a16="http://schemas.microsoft.com/office/drawing/2014/main" id="{287F9EA0-5E42-8456-5C47-67BE64A8D4D3}"/>
                </a:ext>
              </a:extLst>
            </p:cNvPr>
            <p:cNvSpPr/>
            <p:nvPr/>
          </p:nvSpPr>
          <p:spPr>
            <a:xfrm>
              <a:off x="1003298" y="874394"/>
              <a:ext cx="2070103" cy="2040255"/>
            </a:xfrm>
            <a:prstGeom prst="ellipse">
              <a:avLst/>
            </a:prstGeom>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a:lstStyle/>
            <a:p>
              <a:endParaRPr lang="en-US"/>
            </a:p>
          </p:txBody>
        </p:sp>
        <p:sp>
          <p:nvSpPr>
            <p:cNvPr id="24" name="Oval 4">
              <a:extLst>
                <a:ext uri="{FF2B5EF4-FFF2-40B4-BE49-F238E27FC236}">
                  <a16:creationId xmlns:a16="http://schemas.microsoft.com/office/drawing/2014/main" id="{7428D208-C8E3-42B0-EE12-F9A0B57E087A}"/>
                </a:ext>
              </a:extLst>
            </p:cNvPr>
            <p:cNvSpPr/>
            <p:nvPr/>
          </p:nvSpPr>
          <p:spPr>
            <a:xfrm>
              <a:off x="1502710" y="874394"/>
              <a:ext cx="1071278" cy="2815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baseline="0" dirty="0">
                  <a:latin typeface="Cambria" pitchFamily="18" charset="0"/>
                </a:rPr>
                <a:t>District</a:t>
              </a:r>
            </a:p>
          </p:txBody>
        </p:sp>
      </p:grpSp>
      <p:grpSp>
        <p:nvGrpSpPr>
          <p:cNvPr id="25" name="Group 24">
            <a:extLst>
              <a:ext uri="{FF2B5EF4-FFF2-40B4-BE49-F238E27FC236}">
                <a16:creationId xmlns:a16="http://schemas.microsoft.com/office/drawing/2014/main" id="{F2C2A8B1-4276-90BD-8EEC-9C261852DFC5}"/>
              </a:ext>
            </a:extLst>
          </p:cNvPr>
          <p:cNvGrpSpPr/>
          <p:nvPr/>
        </p:nvGrpSpPr>
        <p:grpSpPr>
          <a:xfrm>
            <a:off x="3975696" y="2853419"/>
            <a:ext cx="2286000" cy="2286000"/>
            <a:chOff x="1219195" y="1311592"/>
            <a:chExt cx="1638308" cy="1603057"/>
          </a:xfrm>
          <a:scene3d>
            <a:camera prst="orthographicFront"/>
            <a:lightRig rig="threePt" dir="t">
              <a:rot lat="0" lon="0" rev="7500000"/>
            </a:lightRig>
          </a:scene3d>
        </p:grpSpPr>
        <p:sp>
          <p:nvSpPr>
            <p:cNvPr id="26" name="Oval 25">
              <a:extLst>
                <a:ext uri="{FF2B5EF4-FFF2-40B4-BE49-F238E27FC236}">
                  <a16:creationId xmlns:a16="http://schemas.microsoft.com/office/drawing/2014/main" id="{0668C3ED-5672-72B1-F86E-8422C642FD99}"/>
                </a:ext>
              </a:extLst>
            </p:cNvPr>
            <p:cNvSpPr/>
            <p:nvPr/>
          </p:nvSpPr>
          <p:spPr>
            <a:xfrm>
              <a:off x="1219195" y="1311592"/>
              <a:ext cx="1638308" cy="1603057"/>
            </a:xfrm>
            <a:prstGeom prst="ellipse">
              <a:avLst/>
            </a:prstGeom>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a:lstStyle/>
            <a:p>
              <a:endParaRPr lang="en-US"/>
            </a:p>
          </p:txBody>
        </p:sp>
        <p:sp>
          <p:nvSpPr>
            <p:cNvPr id="27" name="Oval 4">
              <a:extLst>
                <a:ext uri="{FF2B5EF4-FFF2-40B4-BE49-F238E27FC236}">
                  <a16:creationId xmlns:a16="http://schemas.microsoft.com/office/drawing/2014/main" id="{560E64D6-AE65-A1E6-672A-3C02AA6121F1}"/>
                </a:ext>
              </a:extLst>
            </p:cNvPr>
            <p:cNvSpPr/>
            <p:nvPr/>
          </p:nvSpPr>
          <p:spPr>
            <a:xfrm>
              <a:off x="1596006" y="1334747"/>
              <a:ext cx="884686" cy="28855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baseline="0" dirty="0">
                  <a:latin typeface="Cambria" pitchFamily="18" charset="0"/>
                </a:rPr>
                <a:t>Region</a:t>
              </a:r>
            </a:p>
          </p:txBody>
        </p:sp>
      </p:grpSp>
      <p:grpSp>
        <p:nvGrpSpPr>
          <p:cNvPr id="28" name="Group 27">
            <a:extLst>
              <a:ext uri="{FF2B5EF4-FFF2-40B4-BE49-F238E27FC236}">
                <a16:creationId xmlns:a16="http://schemas.microsoft.com/office/drawing/2014/main" id="{48049000-5613-069C-CF1B-AF4B9D908CD0}"/>
              </a:ext>
            </a:extLst>
          </p:cNvPr>
          <p:cNvGrpSpPr/>
          <p:nvPr/>
        </p:nvGrpSpPr>
        <p:grpSpPr>
          <a:xfrm>
            <a:off x="4323387" y="3207682"/>
            <a:ext cx="1600200" cy="1600200"/>
            <a:chOff x="1447800" y="1748790"/>
            <a:chExt cx="1828800" cy="1828800"/>
          </a:xfrm>
          <a:scene3d>
            <a:camera prst="orthographicFront"/>
            <a:lightRig rig="threePt" dir="t">
              <a:rot lat="0" lon="0" rev="7500000"/>
            </a:lightRig>
          </a:scene3d>
        </p:grpSpPr>
        <p:sp>
          <p:nvSpPr>
            <p:cNvPr id="29" name="Oval 28">
              <a:extLst>
                <a:ext uri="{FF2B5EF4-FFF2-40B4-BE49-F238E27FC236}">
                  <a16:creationId xmlns:a16="http://schemas.microsoft.com/office/drawing/2014/main" id="{195E81AD-C213-6771-AD71-E06BBBABD153}"/>
                </a:ext>
              </a:extLst>
            </p:cNvPr>
            <p:cNvSpPr/>
            <p:nvPr/>
          </p:nvSpPr>
          <p:spPr>
            <a:xfrm>
              <a:off x="1447800" y="1748790"/>
              <a:ext cx="1828800" cy="1828800"/>
            </a:xfrm>
            <a:prstGeom prst="ellipse">
              <a:avLst/>
            </a:prstGeom>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a:lstStyle/>
            <a:p>
              <a:endParaRPr lang="en-US"/>
            </a:p>
          </p:txBody>
        </p:sp>
        <p:sp>
          <p:nvSpPr>
            <p:cNvPr id="30" name="Oval 4">
              <a:extLst>
                <a:ext uri="{FF2B5EF4-FFF2-40B4-BE49-F238E27FC236}">
                  <a16:creationId xmlns:a16="http://schemas.microsoft.com/office/drawing/2014/main" id="{653A4DD8-1FC1-1A43-E71E-ABA9D11878F8}"/>
                </a:ext>
              </a:extLst>
            </p:cNvPr>
            <p:cNvSpPr/>
            <p:nvPr/>
          </p:nvSpPr>
          <p:spPr>
            <a:xfrm>
              <a:off x="1981200" y="1824990"/>
              <a:ext cx="767713" cy="29146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baseline="0" dirty="0">
                  <a:latin typeface="Cambria" pitchFamily="18" charset="0"/>
                </a:rPr>
                <a:t>Zone</a:t>
              </a:r>
            </a:p>
          </p:txBody>
        </p:sp>
      </p:grpSp>
      <p:grpSp>
        <p:nvGrpSpPr>
          <p:cNvPr id="34" name="Group 33">
            <a:extLst>
              <a:ext uri="{FF2B5EF4-FFF2-40B4-BE49-F238E27FC236}">
                <a16:creationId xmlns:a16="http://schemas.microsoft.com/office/drawing/2014/main" id="{9E9C367C-3E9D-6C12-A0E4-8DAEE47EA231}"/>
              </a:ext>
            </a:extLst>
          </p:cNvPr>
          <p:cNvGrpSpPr/>
          <p:nvPr/>
        </p:nvGrpSpPr>
        <p:grpSpPr>
          <a:xfrm>
            <a:off x="4653516" y="3578575"/>
            <a:ext cx="914400" cy="914400"/>
            <a:chOff x="1658905" y="2148807"/>
            <a:chExt cx="774699" cy="728662"/>
          </a:xfrm>
          <a:scene3d>
            <a:camera prst="orthographicFront"/>
            <a:lightRig rig="threePt" dir="t">
              <a:rot lat="0" lon="0" rev="7500000"/>
            </a:lightRig>
          </a:scene3d>
        </p:grpSpPr>
        <p:sp>
          <p:nvSpPr>
            <p:cNvPr id="35" name="Oval 34">
              <a:extLst>
                <a:ext uri="{FF2B5EF4-FFF2-40B4-BE49-F238E27FC236}">
                  <a16:creationId xmlns:a16="http://schemas.microsoft.com/office/drawing/2014/main" id="{FB4411AF-0C76-10D8-58CD-86FCFF8BAD38}"/>
                </a:ext>
              </a:extLst>
            </p:cNvPr>
            <p:cNvSpPr/>
            <p:nvPr/>
          </p:nvSpPr>
          <p:spPr>
            <a:xfrm>
              <a:off x="1658905" y="2148807"/>
              <a:ext cx="774699" cy="728662"/>
            </a:xfrm>
            <a:prstGeom prst="ellipse">
              <a:avLst/>
            </a:prstGeom>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36" name="Oval 4">
              <a:extLst>
                <a:ext uri="{FF2B5EF4-FFF2-40B4-BE49-F238E27FC236}">
                  <a16:creationId xmlns:a16="http://schemas.microsoft.com/office/drawing/2014/main" id="{9B09D394-C426-25EB-6415-01254370573E}"/>
                </a:ext>
              </a:extLst>
            </p:cNvPr>
            <p:cNvSpPr/>
            <p:nvPr/>
          </p:nvSpPr>
          <p:spPr>
            <a:xfrm>
              <a:off x="1767079" y="2323538"/>
              <a:ext cx="547795" cy="36433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600" b="1" kern="1200" baseline="0" dirty="0">
                  <a:latin typeface="Cambria" pitchFamily="18" charset="0"/>
                </a:rPr>
                <a:t>Club</a:t>
              </a:r>
            </a:p>
          </p:txBody>
        </p:sp>
      </p:grpSp>
      <p:sp>
        <p:nvSpPr>
          <p:cNvPr id="37" name="Oval 4">
            <a:extLst>
              <a:ext uri="{FF2B5EF4-FFF2-40B4-BE49-F238E27FC236}">
                <a16:creationId xmlns:a16="http://schemas.microsoft.com/office/drawing/2014/main" id="{63A7A2D9-5378-3920-23BA-86053FB8C560}"/>
              </a:ext>
            </a:extLst>
          </p:cNvPr>
          <p:cNvSpPr/>
          <p:nvPr/>
        </p:nvSpPr>
        <p:spPr>
          <a:xfrm>
            <a:off x="4230099" y="1943433"/>
            <a:ext cx="1774506" cy="473202"/>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400" b="1" kern="1200" baseline="0" dirty="0">
                <a:latin typeface="Cambria" pitchFamily="18" charset="0"/>
              </a:rPr>
              <a:t>Multiple District</a:t>
            </a:r>
          </a:p>
        </p:txBody>
      </p:sp>
      <p:sp>
        <p:nvSpPr>
          <p:cNvPr id="3" name="TextBox 2">
            <a:extLst>
              <a:ext uri="{FF2B5EF4-FFF2-40B4-BE49-F238E27FC236}">
                <a16:creationId xmlns:a16="http://schemas.microsoft.com/office/drawing/2014/main" id="{EFED55DB-F73E-2B7C-B232-7CB498216BEF}"/>
              </a:ext>
            </a:extLst>
          </p:cNvPr>
          <p:cNvSpPr txBox="1"/>
          <p:nvPr/>
        </p:nvSpPr>
        <p:spPr>
          <a:xfrm>
            <a:off x="8057773" y="1458200"/>
            <a:ext cx="3672107" cy="5139869"/>
          </a:xfrm>
          <a:prstGeom prst="rect">
            <a:avLst/>
          </a:prstGeom>
          <a:noFill/>
        </p:spPr>
        <p:txBody>
          <a:bodyPr wrap="square" rtlCol="0">
            <a:spAutoFit/>
          </a:bodyPr>
          <a:lstStyle/>
          <a:p>
            <a:pPr marL="285750" indent="-285750">
              <a:spcAft>
                <a:spcPts val="1800"/>
              </a:spcAft>
              <a:buFont typeface="Arial" pitchFamily="34" charset="0"/>
              <a:buChar char="•"/>
            </a:pPr>
            <a:r>
              <a:rPr lang="en-US" sz="2000" b="1" dirty="0">
                <a:solidFill>
                  <a:schemeClr val="bg1"/>
                </a:solidFill>
              </a:rPr>
              <a:t>A club consists of a minimum of 20 members</a:t>
            </a:r>
          </a:p>
          <a:p>
            <a:pPr marL="285750" indent="-285750">
              <a:spcAft>
                <a:spcPts val="1800"/>
              </a:spcAft>
              <a:buFont typeface="Arial" pitchFamily="34" charset="0"/>
              <a:buChar char="•"/>
            </a:pPr>
            <a:r>
              <a:rPr lang="en-US" sz="2000" b="1" dirty="0">
                <a:solidFill>
                  <a:schemeClr val="bg1"/>
                </a:solidFill>
              </a:rPr>
              <a:t>A zone consists of 4 – 8 clubs </a:t>
            </a:r>
          </a:p>
          <a:p>
            <a:pPr marL="285750" indent="-285750">
              <a:spcAft>
                <a:spcPts val="1800"/>
              </a:spcAft>
              <a:buFont typeface="Arial" pitchFamily="34" charset="0"/>
              <a:buChar char="•"/>
            </a:pPr>
            <a:r>
              <a:rPr lang="en-US" sz="2000" b="1" dirty="0">
                <a:solidFill>
                  <a:schemeClr val="bg1"/>
                </a:solidFill>
              </a:rPr>
              <a:t>A region consists of 10 – 16 clubs</a:t>
            </a:r>
            <a:r>
              <a:rPr lang="en-US" sz="1400" b="1" dirty="0">
                <a:solidFill>
                  <a:schemeClr val="bg1"/>
                </a:solidFill>
              </a:rPr>
              <a:t> *</a:t>
            </a:r>
            <a:r>
              <a:rPr lang="en-US" sz="2000" b="1" dirty="0">
                <a:solidFill>
                  <a:schemeClr val="bg1"/>
                </a:solidFill>
              </a:rPr>
              <a:t> </a:t>
            </a:r>
          </a:p>
          <a:p>
            <a:pPr marL="285750" indent="-285750">
              <a:spcAft>
                <a:spcPts val="1800"/>
              </a:spcAft>
              <a:buFont typeface="Arial" pitchFamily="34" charset="0"/>
              <a:buChar char="•"/>
            </a:pPr>
            <a:r>
              <a:rPr lang="en-US" sz="2000" b="1" dirty="0">
                <a:solidFill>
                  <a:schemeClr val="bg1"/>
                </a:solidFill>
              </a:rPr>
              <a:t>A district is comprised of at about  35 clubs with 1250 active members</a:t>
            </a:r>
          </a:p>
          <a:p>
            <a:pPr marL="285750" indent="-285750">
              <a:spcAft>
                <a:spcPts val="1800"/>
              </a:spcAft>
              <a:buFont typeface="Arial" pitchFamily="34" charset="0"/>
              <a:buChar char="•"/>
            </a:pPr>
            <a:r>
              <a:rPr lang="en-US" sz="2000" b="1" dirty="0">
                <a:solidFill>
                  <a:schemeClr val="bg1"/>
                </a:solidFill>
              </a:rPr>
              <a:t>Our multiple district (MD4) is all of California</a:t>
            </a:r>
          </a:p>
          <a:p>
            <a:pPr marL="285750" indent="-285750">
              <a:spcAft>
                <a:spcPts val="1800"/>
              </a:spcAft>
              <a:buFont typeface="Arial" pitchFamily="34" charset="0"/>
              <a:buChar char="•"/>
            </a:pPr>
            <a:r>
              <a:rPr lang="en-US" sz="2000" b="1" dirty="0">
                <a:solidFill>
                  <a:schemeClr val="bg1"/>
                </a:solidFill>
              </a:rPr>
              <a:t>Constitutional Area 1 is the US</a:t>
            </a:r>
          </a:p>
          <a:p>
            <a:endParaRPr lang="en-US" dirty="0"/>
          </a:p>
        </p:txBody>
      </p:sp>
    </p:spTree>
    <p:extLst>
      <p:ext uri="{BB962C8B-B14F-4D97-AF65-F5344CB8AC3E}">
        <p14:creationId xmlns:p14="http://schemas.microsoft.com/office/powerpoint/2010/main" val="6461367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p:stCondLst>
                              <p:cond delay="5000"/>
                            </p:stCondLst>
                            <p:childTnLst>
                              <p:par>
                                <p:cTn id="9" presetID="10" presetClass="entr" presetSubtype="0" fill="hold" nodeType="afterEffect">
                                  <p:stCondLst>
                                    <p:cond delay="175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000"/>
                                        <p:tgtEl>
                                          <p:spTgt spid="22"/>
                                        </p:tgtEl>
                                      </p:cBhvr>
                                    </p:animEffect>
                                  </p:childTnLst>
                                </p:cTn>
                              </p:par>
                            </p:childTnLst>
                          </p:cTn>
                        </p:par>
                        <p:par>
                          <p:cTn id="12" fill="hold">
                            <p:stCondLst>
                              <p:cond delay="8750"/>
                            </p:stCondLst>
                            <p:childTnLst>
                              <p:par>
                                <p:cTn id="13" presetID="10" presetClass="entr" presetSubtype="0" fill="hold" nodeType="afterEffect">
                                  <p:stCondLst>
                                    <p:cond delay="200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000"/>
                                        <p:tgtEl>
                                          <p:spTgt spid="25"/>
                                        </p:tgtEl>
                                      </p:cBhvr>
                                    </p:animEffect>
                                  </p:childTnLst>
                                </p:cTn>
                              </p:par>
                            </p:childTnLst>
                          </p:cTn>
                        </p:par>
                        <p:par>
                          <p:cTn id="16" fill="hold">
                            <p:stCondLst>
                              <p:cond delay="12750"/>
                            </p:stCondLst>
                            <p:childTnLst>
                              <p:par>
                                <p:cTn id="17" presetID="10" presetClass="entr" presetSubtype="0" fill="hold" nodeType="afterEffect">
                                  <p:stCondLst>
                                    <p:cond delay="20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2000"/>
                                        <p:tgtEl>
                                          <p:spTgt spid="28"/>
                                        </p:tgtEl>
                                      </p:cBhvr>
                                    </p:animEffect>
                                  </p:childTnLst>
                                </p:cTn>
                              </p:par>
                            </p:childTnLst>
                          </p:cTn>
                        </p:par>
                        <p:par>
                          <p:cTn id="20" fill="hold">
                            <p:stCondLst>
                              <p:cond delay="16750"/>
                            </p:stCondLst>
                            <p:childTnLst>
                              <p:par>
                                <p:cTn id="21" presetID="10"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10</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93720" y="1600200"/>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191226" y="2356892"/>
            <a:ext cx="7040880" cy="3046988"/>
          </a:xfrm>
          <a:prstGeom prst="rect">
            <a:avLst/>
          </a:prstGeom>
          <a:noFill/>
        </p:spPr>
        <p:txBody>
          <a:bodyPr wrap="square" rtlCol="0">
            <a:spAutoFit/>
          </a:bodyPr>
          <a:lstStyle/>
          <a:p>
            <a:pPr algn="ctr"/>
            <a:r>
              <a:rPr lang="en-US" sz="3200" b="1" dirty="0">
                <a:solidFill>
                  <a:schemeClr val="bg1"/>
                </a:solidFill>
              </a:rPr>
              <a:t>Individual clubs and their members are at the heart of the Association.  </a:t>
            </a:r>
          </a:p>
          <a:p>
            <a:pPr algn="ctr"/>
            <a:endParaRPr lang="en-US" sz="3200" b="1" dirty="0">
              <a:solidFill>
                <a:schemeClr val="bg1"/>
              </a:solidFill>
            </a:endParaRPr>
          </a:p>
          <a:p>
            <a:pPr algn="ctr"/>
            <a:r>
              <a:rPr lang="en-US" sz="3200" b="1" dirty="0">
                <a:solidFill>
                  <a:schemeClr val="bg1"/>
                </a:solidFill>
              </a:rPr>
              <a:t>Without their commitment to serving others locally, we could not maintain our legacy of global service.</a:t>
            </a: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570983"/>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5844FE-76CB-249A-9A19-1927BA228C50}"/>
              </a:ext>
            </a:extLst>
          </p:cNvPr>
          <p:cNvSpPr txBox="1"/>
          <p:nvPr/>
        </p:nvSpPr>
        <p:spPr>
          <a:xfrm>
            <a:off x="3093720" y="699796"/>
            <a:ext cx="5257178" cy="707886"/>
          </a:xfrm>
          <a:prstGeom prst="rect">
            <a:avLst/>
          </a:prstGeom>
          <a:noFill/>
        </p:spPr>
        <p:txBody>
          <a:bodyPr wrap="square" rtlCol="0">
            <a:spAutoFit/>
          </a:bodyPr>
          <a:lstStyle/>
          <a:p>
            <a:r>
              <a:rPr lang="en-US" sz="4000" b="1" dirty="0">
                <a:solidFill>
                  <a:schemeClr val="bg1"/>
                </a:solidFill>
              </a:rPr>
              <a:t>Clubs are the </a:t>
            </a:r>
          </a:p>
        </p:txBody>
      </p:sp>
      <p:sp>
        <p:nvSpPr>
          <p:cNvPr id="3" name="Heart 2">
            <a:extLst>
              <a:ext uri="{FF2B5EF4-FFF2-40B4-BE49-F238E27FC236}">
                <a16:creationId xmlns:a16="http://schemas.microsoft.com/office/drawing/2014/main" id="{135EAF08-9672-AB6C-65EC-89E172BF938A}"/>
              </a:ext>
            </a:extLst>
          </p:cNvPr>
          <p:cNvSpPr/>
          <p:nvPr/>
        </p:nvSpPr>
        <p:spPr>
          <a:xfrm>
            <a:off x="5881396" y="447535"/>
            <a:ext cx="914400" cy="914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8368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11</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93720" y="1600200"/>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191226" y="2356892"/>
            <a:ext cx="7040880" cy="3200876"/>
          </a:xfrm>
          <a:prstGeom prst="rect">
            <a:avLst/>
          </a:prstGeom>
          <a:noFill/>
        </p:spPr>
        <p:txBody>
          <a:bodyPr wrap="square" rtlCol="0">
            <a:spAutoFit/>
          </a:bodyPr>
          <a:lstStyle/>
          <a:p>
            <a:pPr algn="ctr">
              <a:spcAft>
                <a:spcPts val="1200"/>
              </a:spcAft>
            </a:pPr>
            <a:r>
              <a:rPr lang="en-US" sz="3200" i="1" dirty="0">
                <a:solidFill>
                  <a:schemeClr val="bg1"/>
                </a:solidFill>
              </a:rPr>
              <a:t>Our Mission:</a:t>
            </a:r>
          </a:p>
          <a:p>
            <a:pPr algn="ctr"/>
            <a:r>
              <a:rPr lang="en-US" sz="3200" b="1" i="1" dirty="0">
                <a:solidFill>
                  <a:schemeClr val="bg1"/>
                </a:solidFill>
              </a:rPr>
              <a:t>TO EMPOWER volunteers to serve their communities, meet humanitarian needs, encourage peace and promote international understanding through Lions clubs</a:t>
            </a:r>
            <a:endParaRPr lang="en-US" sz="3200" b="1"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570983"/>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5844FE-76CB-249A-9A19-1927BA228C50}"/>
              </a:ext>
            </a:extLst>
          </p:cNvPr>
          <p:cNvSpPr txBox="1"/>
          <p:nvPr/>
        </p:nvSpPr>
        <p:spPr>
          <a:xfrm>
            <a:off x="3093720" y="699796"/>
            <a:ext cx="5257178" cy="707886"/>
          </a:xfrm>
          <a:prstGeom prst="rect">
            <a:avLst/>
          </a:prstGeom>
          <a:noFill/>
        </p:spPr>
        <p:txBody>
          <a:bodyPr wrap="square" rtlCol="0">
            <a:spAutoFit/>
          </a:bodyPr>
          <a:lstStyle/>
          <a:p>
            <a:r>
              <a:rPr lang="en-US" sz="4000" b="1" dirty="0">
                <a:solidFill>
                  <a:schemeClr val="bg1"/>
                </a:solidFill>
              </a:rPr>
              <a:t>Clubs are the </a:t>
            </a:r>
          </a:p>
        </p:txBody>
      </p:sp>
      <p:sp>
        <p:nvSpPr>
          <p:cNvPr id="3" name="Heart 2">
            <a:extLst>
              <a:ext uri="{FF2B5EF4-FFF2-40B4-BE49-F238E27FC236}">
                <a16:creationId xmlns:a16="http://schemas.microsoft.com/office/drawing/2014/main" id="{135EAF08-9672-AB6C-65EC-89E172BF938A}"/>
              </a:ext>
            </a:extLst>
          </p:cNvPr>
          <p:cNvSpPr/>
          <p:nvPr/>
        </p:nvSpPr>
        <p:spPr>
          <a:xfrm>
            <a:off x="5881396" y="447535"/>
            <a:ext cx="914400" cy="914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608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12</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093720" y="1600200"/>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214142" y="2028560"/>
            <a:ext cx="7040880" cy="4262705"/>
          </a:xfrm>
          <a:prstGeom prst="rect">
            <a:avLst/>
          </a:prstGeom>
          <a:noFill/>
        </p:spPr>
        <p:txBody>
          <a:bodyPr wrap="square" rtlCol="0">
            <a:spAutoFit/>
          </a:bodyPr>
          <a:lstStyle/>
          <a:p>
            <a:pPr>
              <a:spcAft>
                <a:spcPts val="1800"/>
              </a:spcAft>
            </a:pPr>
            <a:r>
              <a:rPr lang="en-US" sz="3200" b="1" dirty="0">
                <a:solidFill>
                  <a:schemeClr val="bg1"/>
                </a:solidFill>
              </a:rPr>
              <a:t>In order for our mission to become a reality, our clubs need to serve many purposes.</a:t>
            </a:r>
          </a:p>
          <a:p>
            <a:r>
              <a:rPr lang="en-US" sz="3200" b="1" dirty="0">
                <a:solidFill>
                  <a:schemeClr val="bg1"/>
                </a:solidFill>
              </a:rPr>
              <a:t>Let’s do a quick check of the Standard Club Constitution and Bylaws to see if you know all the purposes of a Lions club. </a:t>
            </a:r>
          </a:p>
          <a:p>
            <a:endParaRPr lang="en-US" sz="3200" b="1"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570983"/>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5844FE-76CB-249A-9A19-1927BA228C50}"/>
              </a:ext>
            </a:extLst>
          </p:cNvPr>
          <p:cNvSpPr txBox="1"/>
          <p:nvPr/>
        </p:nvSpPr>
        <p:spPr>
          <a:xfrm>
            <a:off x="3093720" y="699796"/>
            <a:ext cx="5257178" cy="707886"/>
          </a:xfrm>
          <a:prstGeom prst="rect">
            <a:avLst/>
          </a:prstGeom>
          <a:noFill/>
        </p:spPr>
        <p:txBody>
          <a:bodyPr wrap="square" rtlCol="0">
            <a:spAutoFit/>
          </a:bodyPr>
          <a:lstStyle/>
          <a:p>
            <a:r>
              <a:rPr lang="en-US" sz="4000" b="1" dirty="0">
                <a:solidFill>
                  <a:schemeClr val="bg1"/>
                </a:solidFill>
              </a:rPr>
              <a:t>Purpose of Lions Clubs</a:t>
            </a:r>
          </a:p>
        </p:txBody>
      </p:sp>
    </p:spTree>
    <p:extLst>
      <p:ext uri="{BB962C8B-B14F-4D97-AF65-F5344CB8AC3E}">
        <p14:creationId xmlns:p14="http://schemas.microsoft.com/office/powerpoint/2010/main" val="13955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13</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14401" y="1219201"/>
            <a:ext cx="6477000" cy="489177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2400" b="1" i="1" dirty="0"/>
          </a:p>
          <a:p>
            <a:pPr marL="342900" indent="-342900">
              <a:buFont typeface="Arial" panose="020B0604020202020204" pitchFamily="34" charset="0"/>
              <a:buChar char="•"/>
            </a:pPr>
            <a:r>
              <a:rPr lang="en-US" sz="2400" dirty="0"/>
              <a:t>To unite the members in the bonds of friendship, good fellowship and mutual understanding. </a:t>
            </a:r>
          </a:p>
          <a:p>
            <a:pPr marL="342900" indent="-342900">
              <a:buFont typeface="Arial" panose="020B0604020202020204" pitchFamily="34" charset="0"/>
              <a:buChar char="•"/>
            </a:pPr>
            <a:endParaRPr lang="en-US" sz="2400" i="1" dirty="0"/>
          </a:p>
          <a:p>
            <a:pPr marL="342900" indent="-342900">
              <a:buFont typeface="Arial" panose="020B0604020202020204" pitchFamily="34" charset="0"/>
              <a:buChar char="•"/>
            </a:pPr>
            <a:r>
              <a:rPr lang="en-US" sz="2400" dirty="0"/>
              <a:t>To encourage service-minded people to serve their community without personal financial rewards, and to encourage efficiency and promote high ethical standards in commerce, industry, professions, public works and private endeavors.</a:t>
            </a:r>
          </a:p>
          <a:p>
            <a:pPr marL="635000" indent="-171450">
              <a:spcBef>
                <a:spcPts val="0"/>
              </a:spcBef>
              <a:buFont typeface="Arial" panose="020B0604020202020204" pitchFamily="34" charset="0"/>
              <a:buChar char="•"/>
            </a:pPr>
            <a:endParaRPr lang="en-US" sz="600" kern="0" dirty="0">
              <a:solidFill>
                <a:srgbClr val="55565A"/>
              </a:solidFill>
            </a:endParaRPr>
          </a:p>
          <a:p>
            <a:pPr marL="635000" indent="-171450">
              <a:spcBef>
                <a:spcPts val="0"/>
              </a:spcBef>
              <a:buFont typeface="Arial" panose="020B0604020202020204" pitchFamily="34" charset="0"/>
              <a:buChar char="•"/>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Club Purposes</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934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14</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14401" y="1219201"/>
            <a:ext cx="6477000" cy="489177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2400" b="1" i="1" dirty="0"/>
          </a:p>
          <a:p>
            <a:pPr marL="342900" indent="-342900">
              <a:spcBef>
                <a:spcPts val="0"/>
              </a:spcBef>
              <a:spcAft>
                <a:spcPts val="1800"/>
              </a:spcAft>
              <a:buFont typeface="Arial" panose="020B0604020202020204" pitchFamily="34" charset="0"/>
              <a:buChar char="•"/>
            </a:pPr>
            <a:r>
              <a:rPr lang="en-US" sz="2400" dirty="0"/>
              <a:t>To take an active interest in the civic, cultural, social and moral welfare of the community. </a:t>
            </a:r>
          </a:p>
          <a:p>
            <a:pPr marL="342900" lvl="0" indent="-342900" defTabSz="1689100">
              <a:lnSpc>
                <a:spcPct val="90000"/>
              </a:lnSpc>
              <a:spcBef>
                <a:spcPts val="0"/>
              </a:spcBef>
              <a:spcAft>
                <a:spcPts val="1800"/>
              </a:spcAft>
              <a:buFont typeface="Arial" panose="020B0604020202020204" pitchFamily="34" charset="0"/>
              <a:buChar char="•"/>
            </a:pPr>
            <a:r>
              <a:rPr lang="en-US" sz="2400" kern="1200" dirty="0">
                <a:solidFill>
                  <a:schemeClr val="tx1"/>
                </a:solidFill>
              </a:rPr>
              <a:t>To create and foster a spirit of understanding among the people of the world. </a:t>
            </a:r>
          </a:p>
          <a:p>
            <a:pPr marL="342900" indent="-342900" defTabSz="1689100">
              <a:lnSpc>
                <a:spcPct val="90000"/>
              </a:lnSpc>
              <a:spcBef>
                <a:spcPts val="0"/>
              </a:spcBef>
              <a:spcAft>
                <a:spcPts val="1800"/>
              </a:spcAft>
              <a:buFont typeface="Arial" panose="020B0604020202020204" pitchFamily="34" charset="0"/>
              <a:buChar char="•"/>
            </a:pPr>
            <a:r>
              <a:rPr lang="en-US" sz="2400" kern="1200" dirty="0">
                <a:solidFill>
                  <a:schemeClr val="tx1"/>
                </a:solidFill>
              </a:rPr>
              <a:t>To promote the principles of good government and good citizenship. </a:t>
            </a:r>
          </a:p>
          <a:p>
            <a:pPr marL="342900" indent="-342900" defTabSz="1689100">
              <a:lnSpc>
                <a:spcPct val="90000"/>
              </a:lnSpc>
              <a:spcBef>
                <a:spcPts val="0"/>
              </a:spcBef>
              <a:spcAft>
                <a:spcPts val="1800"/>
              </a:spcAft>
              <a:buFont typeface="Arial" panose="020B0604020202020204" pitchFamily="34" charset="0"/>
              <a:buChar char="•"/>
            </a:pPr>
            <a:r>
              <a:rPr lang="en-US" sz="2400" kern="1200" dirty="0">
                <a:solidFill>
                  <a:schemeClr val="tx1"/>
                </a:solidFill>
              </a:rPr>
              <a:t>To provide a forum for the open discussion of all matters of public interest…</a:t>
            </a:r>
          </a:p>
          <a:p>
            <a:pPr lvl="0" defTabSz="1689100">
              <a:lnSpc>
                <a:spcPct val="90000"/>
              </a:lnSpc>
              <a:spcBef>
                <a:spcPct val="0"/>
              </a:spcBef>
              <a:spcAft>
                <a:spcPct val="35000"/>
              </a:spcAft>
            </a:pPr>
            <a:endParaRPr lang="en-US" sz="2000" kern="1200" dirty="0">
              <a:solidFill>
                <a:schemeClr val="tx1"/>
              </a:solidFill>
            </a:endParaRPr>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Club Purposes</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599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7677" y="14462"/>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15</a:t>
            </a:fld>
            <a:endParaRPr lang="en-US" sz="1000" dirty="0">
              <a:solidFill>
                <a:srgbClr val="00338D"/>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051156" y="162843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969600" y="815332"/>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Your Club</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720" y="850067"/>
            <a:ext cx="4311925" cy="28956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12">
            <a:extLst>
              <a:ext uri="{FF2B5EF4-FFF2-40B4-BE49-F238E27FC236}">
                <a16:creationId xmlns:a16="http://schemas.microsoft.com/office/drawing/2014/main" id="{74B608EE-AE69-0C6A-DFF2-BD037D5C2502}"/>
              </a:ext>
            </a:extLst>
          </p:cNvPr>
          <p:cNvSpPr/>
          <p:nvPr/>
        </p:nvSpPr>
        <p:spPr>
          <a:xfrm>
            <a:off x="2865950" y="4557877"/>
            <a:ext cx="3352800" cy="841007"/>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nvGrpSpPr>
          <p:cNvPr id="12" name="Group 11">
            <a:extLst>
              <a:ext uri="{FF2B5EF4-FFF2-40B4-BE49-F238E27FC236}">
                <a16:creationId xmlns:a16="http://schemas.microsoft.com/office/drawing/2014/main" id="{F40F3F1D-2F66-4636-23F1-44AFFFC26D1A}"/>
              </a:ext>
            </a:extLst>
          </p:cNvPr>
          <p:cNvGrpSpPr/>
          <p:nvPr/>
        </p:nvGrpSpPr>
        <p:grpSpPr>
          <a:xfrm>
            <a:off x="1230631" y="2805748"/>
            <a:ext cx="6659879" cy="3366452"/>
            <a:chOff x="0" y="0"/>
            <a:chExt cx="6309923" cy="2923433"/>
          </a:xfrm>
        </p:grpSpPr>
        <p:sp>
          <p:nvSpPr>
            <p:cNvPr id="13" name="Rounded Rectangle 24">
              <a:extLst>
                <a:ext uri="{FF2B5EF4-FFF2-40B4-BE49-F238E27FC236}">
                  <a16:creationId xmlns:a16="http://schemas.microsoft.com/office/drawing/2014/main" id="{251A9BE6-453A-F506-7420-A8098DF60A3B}"/>
                </a:ext>
              </a:extLst>
            </p:cNvPr>
            <p:cNvSpPr/>
            <p:nvPr/>
          </p:nvSpPr>
          <p:spPr>
            <a:xfrm>
              <a:off x="1635617" y="2356834"/>
              <a:ext cx="952500" cy="553720"/>
            </a:xfrm>
            <a:prstGeom prst="roundRect">
              <a:avLst/>
            </a:prstGeom>
            <a:ln w="6350">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b="1" dirty="0">
                  <a:solidFill>
                    <a:prstClr val="black"/>
                  </a:solidFill>
                </a:rPr>
                <a:t>1</a:t>
              </a:r>
              <a:r>
                <a:rPr lang="en-US" sz="2000" b="1" baseline="30000" dirty="0">
                  <a:solidFill>
                    <a:prstClr val="black"/>
                  </a:solidFill>
                </a:rPr>
                <a:t>st</a:t>
              </a:r>
              <a:r>
                <a:rPr lang="en-US" sz="2000" b="1" dirty="0">
                  <a:solidFill>
                    <a:prstClr val="black"/>
                  </a:solidFill>
                </a:rPr>
                <a:t> VP</a:t>
              </a:r>
            </a:p>
          </p:txBody>
        </p:sp>
        <p:sp>
          <p:nvSpPr>
            <p:cNvPr id="14" name="Rounded Rectangle 25">
              <a:extLst>
                <a:ext uri="{FF2B5EF4-FFF2-40B4-BE49-F238E27FC236}">
                  <a16:creationId xmlns:a16="http://schemas.microsoft.com/office/drawing/2014/main" id="{C9CB58AB-4F31-CE6C-FB70-391FBDC32E55}"/>
                </a:ext>
              </a:extLst>
            </p:cNvPr>
            <p:cNvSpPr/>
            <p:nvPr/>
          </p:nvSpPr>
          <p:spPr>
            <a:xfrm>
              <a:off x="1635617" y="0"/>
              <a:ext cx="2987424" cy="553792"/>
            </a:xfrm>
            <a:prstGeom prst="roundRect">
              <a:avLst/>
            </a:prstGeom>
            <a:ln w="6350">
              <a:solidFill>
                <a:schemeClr val="tx1"/>
              </a:solidFill>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000" dirty="0">
                  <a:solidFill>
                    <a:prstClr val="black"/>
                  </a:solidFill>
                  <a:ea typeface="Calibri"/>
                  <a:cs typeface="Times New Roman"/>
                </a:rPr>
                <a:t> Club Members</a:t>
              </a:r>
            </a:p>
          </p:txBody>
        </p:sp>
        <p:cxnSp>
          <p:nvCxnSpPr>
            <p:cNvPr id="17" name="Straight Connector 16">
              <a:extLst>
                <a:ext uri="{FF2B5EF4-FFF2-40B4-BE49-F238E27FC236}">
                  <a16:creationId xmlns:a16="http://schemas.microsoft.com/office/drawing/2014/main" id="{8BCD7641-C4D1-6627-966E-67A1D53047D4}"/>
                </a:ext>
              </a:extLst>
            </p:cNvPr>
            <p:cNvCxnSpPr/>
            <p:nvPr/>
          </p:nvCxnSpPr>
          <p:spPr>
            <a:xfrm>
              <a:off x="3129566" y="553792"/>
              <a:ext cx="0" cy="270456"/>
            </a:xfrm>
            <a:prstGeom prst="line">
              <a:avLst/>
            </a:prstGeom>
          </p:spPr>
          <p:style>
            <a:lnRef idx="1">
              <a:schemeClr val="dk1"/>
            </a:lnRef>
            <a:fillRef idx="0">
              <a:schemeClr val="dk1"/>
            </a:fillRef>
            <a:effectRef idx="0">
              <a:schemeClr val="dk1"/>
            </a:effectRef>
            <a:fontRef idx="minor">
              <a:schemeClr val="tx1"/>
            </a:fontRef>
          </p:style>
        </p:cxnSp>
        <p:sp>
          <p:nvSpPr>
            <p:cNvPr id="18" name="Rounded Rectangle 28">
              <a:extLst>
                <a:ext uri="{FF2B5EF4-FFF2-40B4-BE49-F238E27FC236}">
                  <a16:creationId xmlns:a16="http://schemas.microsoft.com/office/drawing/2014/main" id="{3686B2A2-C69A-8D89-A314-FFFEF2D0E359}"/>
                </a:ext>
              </a:extLst>
            </p:cNvPr>
            <p:cNvSpPr/>
            <p:nvPr/>
          </p:nvSpPr>
          <p:spPr>
            <a:xfrm>
              <a:off x="1635617" y="772733"/>
              <a:ext cx="2987040" cy="553720"/>
            </a:xfrm>
            <a:prstGeom prst="roundRect">
              <a:avLst/>
            </a:prstGeom>
            <a:ln w="6350">
              <a:solidFill>
                <a:schemeClr val="tx1"/>
              </a:solidFill>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000" dirty="0">
                  <a:solidFill>
                    <a:prstClr val="black"/>
                  </a:solidFill>
                  <a:latin typeface="Times New Roman"/>
                  <a:ea typeface="Calibri"/>
                  <a:cs typeface="Times New Roman"/>
                </a:rPr>
                <a:t>Board of Directors </a:t>
              </a:r>
            </a:p>
          </p:txBody>
        </p:sp>
        <p:sp>
          <p:nvSpPr>
            <p:cNvPr id="19" name="Rounded Rectangle 29">
              <a:extLst>
                <a:ext uri="{FF2B5EF4-FFF2-40B4-BE49-F238E27FC236}">
                  <a16:creationId xmlns:a16="http://schemas.microsoft.com/office/drawing/2014/main" id="{BBE06248-BEE2-5766-F3D5-BB1B0ECCBA38}"/>
                </a:ext>
              </a:extLst>
            </p:cNvPr>
            <p:cNvSpPr/>
            <p:nvPr/>
          </p:nvSpPr>
          <p:spPr>
            <a:xfrm>
              <a:off x="1635617" y="1609859"/>
              <a:ext cx="2987040" cy="553720"/>
            </a:xfrm>
            <a:prstGeom prst="roundRect">
              <a:avLst/>
            </a:prstGeom>
            <a:ln w="6350">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dirty="0">
                  <a:solidFill>
                    <a:prstClr val="black"/>
                  </a:solidFill>
                </a:rPr>
                <a:t>President</a:t>
              </a:r>
            </a:p>
          </p:txBody>
        </p:sp>
        <p:cxnSp>
          <p:nvCxnSpPr>
            <p:cNvPr id="20" name="Straight Connector 19">
              <a:extLst>
                <a:ext uri="{FF2B5EF4-FFF2-40B4-BE49-F238E27FC236}">
                  <a16:creationId xmlns:a16="http://schemas.microsoft.com/office/drawing/2014/main" id="{45478C5E-2CA4-54CB-1C10-5E9EB7C2433B}"/>
                </a:ext>
              </a:extLst>
            </p:cNvPr>
            <p:cNvCxnSpPr/>
            <p:nvPr/>
          </p:nvCxnSpPr>
          <p:spPr>
            <a:xfrm>
              <a:off x="3129566" y="1326524"/>
              <a:ext cx="0" cy="269875"/>
            </a:xfrm>
            <a:prstGeom prst="line">
              <a:avLst/>
            </a:prstGeom>
          </p:spPr>
          <p:style>
            <a:lnRef idx="1">
              <a:schemeClr val="dk1"/>
            </a:lnRef>
            <a:fillRef idx="0">
              <a:schemeClr val="dk1"/>
            </a:fillRef>
            <a:effectRef idx="0">
              <a:schemeClr val="dk1"/>
            </a:effectRef>
            <a:fontRef idx="minor">
              <a:schemeClr val="tx1"/>
            </a:fontRef>
          </p:style>
        </p:cxnSp>
        <p:sp>
          <p:nvSpPr>
            <p:cNvPr id="21" name="Rounded Rectangle 31">
              <a:extLst>
                <a:ext uri="{FF2B5EF4-FFF2-40B4-BE49-F238E27FC236}">
                  <a16:creationId xmlns:a16="http://schemas.microsoft.com/office/drawing/2014/main" id="{830357E0-B519-9827-922B-25906FE7980B}"/>
                </a:ext>
              </a:extLst>
            </p:cNvPr>
            <p:cNvSpPr/>
            <p:nvPr/>
          </p:nvSpPr>
          <p:spPr>
            <a:xfrm>
              <a:off x="0" y="2279561"/>
              <a:ext cx="1377315" cy="553720"/>
            </a:xfrm>
            <a:prstGeom prst="roundRect">
              <a:avLst/>
            </a:prstGeom>
            <a:ln w="6350">
              <a:solidFill>
                <a:schemeClr val="tx1"/>
              </a:solidFill>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b="1" dirty="0">
                  <a:solidFill>
                    <a:prstClr val="black"/>
                  </a:solidFill>
                </a:rPr>
                <a:t>Secretary</a:t>
              </a:r>
            </a:p>
          </p:txBody>
        </p:sp>
        <p:sp>
          <p:nvSpPr>
            <p:cNvPr id="22" name="Rounded Rectangle 32">
              <a:extLst>
                <a:ext uri="{FF2B5EF4-FFF2-40B4-BE49-F238E27FC236}">
                  <a16:creationId xmlns:a16="http://schemas.microsoft.com/office/drawing/2014/main" id="{15F62A14-2B44-9763-42E5-F291C4D9564E}"/>
                </a:ext>
              </a:extLst>
            </p:cNvPr>
            <p:cNvSpPr/>
            <p:nvPr/>
          </p:nvSpPr>
          <p:spPr>
            <a:xfrm>
              <a:off x="4932608" y="2279561"/>
              <a:ext cx="1377315" cy="553720"/>
            </a:xfrm>
            <a:prstGeom prst="roundRect">
              <a:avLst/>
            </a:prstGeom>
            <a:ln w="6350">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b="1" dirty="0">
                  <a:solidFill>
                    <a:prstClr val="black"/>
                  </a:solidFill>
                </a:rPr>
                <a:t>Treasurer</a:t>
              </a:r>
            </a:p>
          </p:txBody>
        </p:sp>
        <p:cxnSp>
          <p:nvCxnSpPr>
            <p:cNvPr id="23" name="Straight Connector 22">
              <a:extLst>
                <a:ext uri="{FF2B5EF4-FFF2-40B4-BE49-F238E27FC236}">
                  <a16:creationId xmlns:a16="http://schemas.microsoft.com/office/drawing/2014/main" id="{0D302A84-D7A8-E461-6748-A9EA1ECA6DF9}"/>
                </a:ext>
              </a:extLst>
            </p:cNvPr>
            <p:cNvCxnSpPr/>
            <p:nvPr/>
          </p:nvCxnSpPr>
          <p:spPr>
            <a:xfrm flipH="1">
              <a:off x="708338" y="1867437"/>
              <a:ext cx="927279" cy="0"/>
            </a:xfrm>
            <a:prstGeom prst="line">
              <a:avLst/>
            </a:prstGeom>
          </p:spPr>
          <p:style>
            <a:lnRef idx="1">
              <a:schemeClr val="dk1"/>
            </a:lnRef>
            <a:fillRef idx="0">
              <a:schemeClr val="dk1"/>
            </a:fillRef>
            <a:effectRef idx="0">
              <a:schemeClr val="dk1"/>
            </a:effectRef>
            <a:fontRef idx="minor">
              <a:schemeClr val="tx1"/>
            </a:fontRef>
          </p:style>
        </p:cxnSp>
        <p:sp>
          <p:nvSpPr>
            <p:cNvPr id="24" name="Rounded Rectangle 34">
              <a:extLst>
                <a:ext uri="{FF2B5EF4-FFF2-40B4-BE49-F238E27FC236}">
                  <a16:creationId xmlns:a16="http://schemas.microsoft.com/office/drawing/2014/main" id="{670BAF74-2A83-79CB-0606-C70164FB5188}"/>
                </a:ext>
              </a:extLst>
            </p:cNvPr>
            <p:cNvSpPr/>
            <p:nvPr/>
          </p:nvSpPr>
          <p:spPr>
            <a:xfrm>
              <a:off x="2704563" y="2369713"/>
              <a:ext cx="952500" cy="553720"/>
            </a:xfrm>
            <a:prstGeom prst="roundRect">
              <a:avLst/>
            </a:prstGeom>
            <a:ln w="6350">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b="1" dirty="0">
                  <a:solidFill>
                    <a:prstClr val="black"/>
                  </a:solidFill>
                  <a:highlight>
                    <a:srgbClr val="FFFF00"/>
                  </a:highlight>
                </a:rPr>
                <a:t>2</a:t>
              </a:r>
              <a:r>
                <a:rPr lang="en-US" sz="2000" b="1" baseline="30000" dirty="0">
                  <a:solidFill>
                    <a:prstClr val="black"/>
                  </a:solidFill>
                  <a:highlight>
                    <a:srgbClr val="FFFF00"/>
                  </a:highlight>
                </a:rPr>
                <a:t>nd</a:t>
              </a:r>
              <a:r>
                <a:rPr lang="en-US" sz="2000" b="1" dirty="0">
                  <a:solidFill>
                    <a:prstClr val="black"/>
                  </a:solidFill>
                  <a:highlight>
                    <a:srgbClr val="FFFF00"/>
                  </a:highlight>
                </a:rPr>
                <a:t> VP</a:t>
              </a:r>
            </a:p>
          </p:txBody>
        </p:sp>
        <p:sp>
          <p:nvSpPr>
            <p:cNvPr id="25" name="Rounded Rectangle 35">
              <a:extLst>
                <a:ext uri="{FF2B5EF4-FFF2-40B4-BE49-F238E27FC236}">
                  <a16:creationId xmlns:a16="http://schemas.microsoft.com/office/drawing/2014/main" id="{02B56703-6F4E-3355-6F2E-C2C6CDD0288B}"/>
                </a:ext>
              </a:extLst>
            </p:cNvPr>
            <p:cNvSpPr/>
            <p:nvPr/>
          </p:nvSpPr>
          <p:spPr>
            <a:xfrm>
              <a:off x="3773509" y="2369713"/>
              <a:ext cx="952500" cy="553720"/>
            </a:xfrm>
            <a:prstGeom prst="roundRect">
              <a:avLst/>
            </a:prstGeom>
            <a:ln w="6350">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200" b="1" dirty="0">
                  <a:solidFill>
                    <a:prstClr val="black"/>
                  </a:solidFill>
                </a:rPr>
                <a:t>Immediate Past President</a:t>
              </a:r>
            </a:p>
          </p:txBody>
        </p:sp>
        <p:cxnSp>
          <p:nvCxnSpPr>
            <p:cNvPr id="26" name="Straight Connector 25">
              <a:extLst>
                <a:ext uri="{FF2B5EF4-FFF2-40B4-BE49-F238E27FC236}">
                  <a16:creationId xmlns:a16="http://schemas.microsoft.com/office/drawing/2014/main" id="{6C3E5900-8276-833C-627C-BFBED4999A20}"/>
                </a:ext>
              </a:extLst>
            </p:cNvPr>
            <p:cNvCxnSpPr/>
            <p:nvPr/>
          </p:nvCxnSpPr>
          <p:spPr>
            <a:xfrm>
              <a:off x="695459" y="1867437"/>
              <a:ext cx="0" cy="412115"/>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0F8D03AB-4422-13D3-83AF-43644C5D8B34}"/>
                </a:ext>
              </a:extLst>
            </p:cNvPr>
            <p:cNvCxnSpPr/>
            <p:nvPr/>
          </p:nvCxnSpPr>
          <p:spPr>
            <a:xfrm>
              <a:off x="2112135" y="2163651"/>
              <a:ext cx="0" cy="192298"/>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C0C2E17-909D-E2B6-1215-2B52FFD3D9EA}"/>
                </a:ext>
              </a:extLst>
            </p:cNvPr>
            <p:cNvCxnSpPr/>
            <p:nvPr/>
          </p:nvCxnSpPr>
          <p:spPr>
            <a:xfrm>
              <a:off x="3206839" y="2163651"/>
              <a:ext cx="0" cy="19177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3058191E-0E50-CDCA-6F55-B2198A285F14}"/>
                </a:ext>
              </a:extLst>
            </p:cNvPr>
            <p:cNvCxnSpPr/>
            <p:nvPr/>
          </p:nvCxnSpPr>
          <p:spPr>
            <a:xfrm>
              <a:off x="4250028" y="2176530"/>
              <a:ext cx="0" cy="19177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BC435444-A1B6-4CE4-11D9-765C89465D02}"/>
                </a:ext>
              </a:extLst>
            </p:cNvPr>
            <p:cNvCxnSpPr/>
            <p:nvPr/>
          </p:nvCxnSpPr>
          <p:spPr>
            <a:xfrm flipH="1">
              <a:off x="4623515" y="1867437"/>
              <a:ext cx="991235" cy="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14F06BEB-188E-6D7D-F0B8-8712FFB0405A}"/>
                </a:ext>
              </a:extLst>
            </p:cNvPr>
            <p:cNvCxnSpPr/>
            <p:nvPr/>
          </p:nvCxnSpPr>
          <p:spPr>
            <a:xfrm>
              <a:off x="5615188" y="1867437"/>
              <a:ext cx="0" cy="412115"/>
            </a:xfrm>
            <a:prstGeom prst="line">
              <a:avLst/>
            </a:prstGeom>
          </p:spPr>
          <p:style>
            <a:lnRef idx="1">
              <a:schemeClr val="dk1"/>
            </a:lnRef>
            <a:fillRef idx="0">
              <a:schemeClr val="dk1"/>
            </a:fillRef>
            <a:effectRef idx="0">
              <a:schemeClr val="dk1"/>
            </a:effectRef>
            <a:fontRef idx="minor">
              <a:schemeClr val="tx1"/>
            </a:fontRef>
          </p:style>
        </p:cxnSp>
      </p:grpSp>
      <p:grpSp>
        <p:nvGrpSpPr>
          <p:cNvPr id="32" name="Group 31">
            <a:extLst>
              <a:ext uri="{FF2B5EF4-FFF2-40B4-BE49-F238E27FC236}">
                <a16:creationId xmlns:a16="http://schemas.microsoft.com/office/drawing/2014/main" id="{4DDC8A9B-8508-63B8-F334-AA203B67B99A}"/>
              </a:ext>
            </a:extLst>
          </p:cNvPr>
          <p:cNvGrpSpPr/>
          <p:nvPr/>
        </p:nvGrpSpPr>
        <p:grpSpPr>
          <a:xfrm>
            <a:off x="2960370" y="2807970"/>
            <a:ext cx="3153110" cy="2491449"/>
            <a:chOff x="3478955" y="2654936"/>
            <a:chExt cx="3153110" cy="2491449"/>
          </a:xfrm>
        </p:grpSpPr>
        <p:sp>
          <p:nvSpPr>
            <p:cNvPr id="33" name="Rounded Rectangle 44">
              <a:extLst>
                <a:ext uri="{FF2B5EF4-FFF2-40B4-BE49-F238E27FC236}">
                  <a16:creationId xmlns:a16="http://schemas.microsoft.com/office/drawing/2014/main" id="{BAE20280-EEE6-68E0-F4A6-2906642CAFBC}"/>
                </a:ext>
              </a:extLst>
            </p:cNvPr>
            <p:cNvSpPr/>
            <p:nvPr/>
          </p:nvSpPr>
          <p:spPr>
            <a:xfrm>
              <a:off x="3478955" y="2654936"/>
              <a:ext cx="3153110" cy="637714"/>
            </a:xfrm>
            <a:prstGeom prst="roundRect">
              <a:avLst/>
            </a:prstGeom>
            <a:ln w="6350">
              <a:solidFill>
                <a:schemeClr val="tx1"/>
              </a:solidFill>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000" dirty="0">
                  <a:solidFill>
                    <a:prstClr val="black"/>
                  </a:solidFill>
                  <a:ea typeface="Calibri"/>
                  <a:cs typeface="Times New Roman"/>
                </a:rPr>
                <a:t> </a:t>
              </a:r>
              <a:r>
                <a:rPr lang="en-US" sz="2000" b="1" dirty="0">
                  <a:solidFill>
                    <a:prstClr val="black"/>
                  </a:solidFill>
                  <a:ea typeface="Calibri"/>
                  <a:cs typeface="Times New Roman"/>
                </a:rPr>
                <a:t>Club Members</a:t>
              </a:r>
            </a:p>
          </p:txBody>
        </p:sp>
        <p:cxnSp>
          <p:nvCxnSpPr>
            <p:cNvPr id="34" name="Straight Connector 33">
              <a:extLst>
                <a:ext uri="{FF2B5EF4-FFF2-40B4-BE49-F238E27FC236}">
                  <a16:creationId xmlns:a16="http://schemas.microsoft.com/office/drawing/2014/main" id="{018B0756-01C0-45E5-936B-628A7C0770B9}"/>
                </a:ext>
              </a:extLst>
            </p:cNvPr>
            <p:cNvCxnSpPr/>
            <p:nvPr/>
          </p:nvCxnSpPr>
          <p:spPr>
            <a:xfrm>
              <a:off x="5055761" y="3292650"/>
              <a:ext cx="0" cy="311441"/>
            </a:xfrm>
            <a:prstGeom prst="line">
              <a:avLst/>
            </a:prstGeom>
          </p:spPr>
          <p:style>
            <a:lnRef idx="1">
              <a:schemeClr val="dk1"/>
            </a:lnRef>
            <a:fillRef idx="0">
              <a:schemeClr val="dk1"/>
            </a:fillRef>
            <a:effectRef idx="0">
              <a:schemeClr val="dk1"/>
            </a:effectRef>
            <a:fontRef idx="minor">
              <a:schemeClr val="tx1"/>
            </a:fontRef>
          </p:style>
        </p:cxnSp>
        <p:sp>
          <p:nvSpPr>
            <p:cNvPr id="35" name="Rounded Rectangle 46">
              <a:extLst>
                <a:ext uri="{FF2B5EF4-FFF2-40B4-BE49-F238E27FC236}">
                  <a16:creationId xmlns:a16="http://schemas.microsoft.com/office/drawing/2014/main" id="{1F55EE23-3E42-996A-CDD6-CC04E25BF126}"/>
                </a:ext>
              </a:extLst>
            </p:cNvPr>
            <p:cNvSpPr/>
            <p:nvPr/>
          </p:nvSpPr>
          <p:spPr>
            <a:xfrm>
              <a:off x="3478955" y="3544769"/>
              <a:ext cx="3152705" cy="637631"/>
            </a:xfrm>
            <a:prstGeom prst="roundRect">
              <a:avLst/>
            </a:prstGeom>
            <a:ln w="6350">
              <a:solidFill>
                <a:schemeClr val="tx1"/>
              </a:solidFill>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000" b="1" dirty="0">
                  <a:solidFill>
                    <a:prstClr val="black"/>
                  </a:solidFill>
                  <a:ea typeface="Calibri"/>
                  <a:cs typeface="Times New Roman"/>
                </a:rPr>
                <a:t>Board of Directors </a:t>
              </a:r>
            </a:p>
          </p:txBody>
        </p:sp>
        <p:sp>
          <p:nvSpPr>
            <p:cNvPr id="36" name="Rounded Rectangle 47">
              <a:extLst>
                <a:ext uri="{FF2B5EF4-FFF2-40B4-BE49-F238E27FC236}">
                  <a16:creationId xmlns:a16="http://schemas.microsoft.com/office/drawing/2014/main" id="{6B014F84-C4AC-9991-5F7C-F772155C5C07}"/>
                </a:ext>
              </a:extLst>
            </p:cNvPr>
            <p:cNvSpPr/>
            <p:nvPr/>
          </p:nvSpPr>
          <p:spPr>
            <a:xfrm>
              <a:off x="3478955" y="4508754"/>
              <a:ext cx="3152705" cy="637631"/>
            </a:xfrm>
            <a:prstGeom prst="roundRect">
              <a:avLst/>
            </a:prstGeom>
            <a:ln w="6350">
              <a:prstDash val="solid"/>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b="1" dirty="0">
                  <a:solidFill>
                    <a:prstClr val="black"/>
                  </a:solidFill>
                </a:rPr>
                <a:t>President</a:t>
              </a:r>
            </a:p>
          </p:txBody>
        </p:sp>
        <p:cxnSp>
          <p:nvCxnSpPr>
            <p:cNvPr id="37" name="Straight Connector 36">
              <a:extLst>
                <a:ext uri="{FF2B5EF4-FFF2-40B4-BE49-F238E27FC236}">
                  <a16:creationId xmlns:a16="http://schemas.microsoft.com/office/drawing/2014/main" id="{39932CF8-8154-812E-8EE4-923D81B08871}"/>
                </a:ext>
              </a:extLst>
            </p:cNvPr>
            <p:cNvCxnSpPr/>
            <p:nvPr/>
          </p:nvCxnSpPr>
          <p:spPr>
            <a:xfrm>
              <a:off x="5055761" y="4182482"/>
              <a:ext cx="0" cy="310772"/>
            </a:xfrm>
            <a:prstGeom prst="line">
              <a:avLst/>
            </a:prstGeom>
          </p:spPr>
          <p:style>
            <a:lnRef idx="1">
              <a:schemeClr val="dk1"/>
            </a:lnRef>
            <a:fillRef idx="0">
              <a:schemeClr val="dk1"/>
            </a:fillRef>
            <a:effectRef idx="0">
              <a:schemeClr val="dk1"/>
            </a:effectRef>
            <a:fontRef idx="minor">
              <a:schemeClr val="tx1"/>
            </a:fontRef>
          </p:style>
        </p:cxnSp>
      </p:grpSp>
      <p:sp>
        <p:nvSpPr>
          <p:cNvPr id="38" name="Rounded Rectangle 27">
            <a:extLst>
              <a:ext uri="{FF2B5EF4-FFF2-40B4-BE49-F238E27FC236}">
                <a16:creationId xmlns:a16="http://schemas.microsoft.com/office/drawing/2014/main" id="{D55F2796-4B80-CF4F-E01C-A01BE3855ECB}"/>
              </a:ext>
            </a:extLst>
          </p:cNvPr>
          <p:cNvSpPr/>
          <p:nvPr/>
        </p:nvSpPr>
        <p:spPr>
          <a:xfrm>
            <a:off x="1051156" y="5355723"/>
            <a:ext cx="1752600" cy="841007"/>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 name="Rounded Rectangle 27">
            <a:extLst>
              <a:ext uri="{FF2B5EF4-FFF2-40B4-BE49-F238E27FC236}">
                <a16:creationId xmlns:a16="http://schemas.microsoft.com/office/drawing/2014/main" id="{CBC2AFA2-8DD6-49B5-979C-B7E06D078821}"/>
              </a:ext>
            </a:extLst>
          </p:cNvPr>
          <p:cNvSpPr/>
          <p:nvPr/>
        </p:nvSpPr>
        <p:spPr>
          <a:xfrm>
            <a:off x="6341451" y="5331193"/>
            <a:ext cx="1752600" cy="841007"/>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09850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000"/>
                                        <p:tgtEl>
                                          <p:spTgt spid="10"/>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arn(inVertical)">
                                      <p:cBhvr>
                                        <p:cTn id="11" dur="1000"/>
                                        <p:tgtEl>
                                          <p:spTgt spid="38"/>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8"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2875548" y="-9632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16</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23732" y="1728785"/>
            <a:ext cx="6477000" cy="467194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400" dirty="0"/>
              <a:t>The board of directors includes: </a:t>
            </a:r>
          </a:p>
          <a:p>
            <a:endParaRPr lang="en-US" sz="1600" dirty="0"/>
          </a:p>
          <a:p>
            <a:pPr marL="628650" lvl="1" indent="-171450">
              <a:buFont typeface="Wingdings" pitchFamily="2" charset="2"/>
              <a:buChar char="§"/>
            </a:pPr>
            <a:r>
              <a:rPr lang="en-US" dirty="0"/>
              <a:t>the president</a:t>
            </a:r>
          </a:p>
          <a:p>
            <a:pPr marL="628650" lvl="1" indent="-171450">
              <a:buFont typeface="Wingdings" pitchFamily="2" charset="2"/>
              <a:buChar char="§"/>
            </a:pPr>
            <a:r>
              <a:rPr lang="en-US" dirty="0"/>
              <a:t>the immediate past president</a:t>
            </a:r>
          </a:p>
          <a:p>
            <a:pPr marL="628650" lvl="1" indent="-171450">
              <a:buFont typeface="Wingdings" pitchFamily="2" charset="2"/>
              <a:buChar char="§"/>
            </a:pPr>
            <a:r>
              <a:rPr lang="en-US" dirty="0"/>
              <a:t>vice presidents</a:t>
            </a:r>
          </a:p>
          <a:p>
            <a:pPr marL="628650" lvl="1" indent="-171450">
              <a:buFont typeface="Wingdings" pitchFamily="2" charset="2"/>
              <a:buChar char="§"/>
            </a:pPr>
            <a:r>
              <a:rPr lang="en-US" dirty="0"/>
              <a:t>secretary</a:t>
            </a:r>
          </a:p>
          <a:p>
            <a:pPr marL="628650" lvl="1" indent="-171450">
              <a:buFont typeface="Wingdings" pitchFamily="2" charset="2"/>
              <a:buChar char="§"/>
            </a:pPr>
            <a:r>
              <a:rPr lang="en-US" dirty="0"/>
              <a:t>treasurer</a:t>
            </a:r>
          </a:p>
          <a:p>
            <a:pPr marL="628650" lvl="1" indent="-171450">
              <a:buFont typeface="Wingdings" pitchFamily="2" charset="2"/>
              <a:buChar char="§"/>
            </a:pPr>
            <a:r>
              <a:rPr lang="en-US" dirty="0"/>
              <a:t>membership chairperson</a:t>
            </a:r>
          </a:p>
          <a:p>
            <a:pPr marL="628650" lvl="1" indent="-171450">
              <a:buFont typeface="Wingdings" pitchFamily="2" charset="2"/>
              <a:buChar char="§"/>
            </a:pPr>
            <a:r>
              <a:rPr lang="en-US" dirty="0"/>
              <a:t>service chairperson</a:t>
            </a:r>
          </a:p>
          <a:p>
            <a:pPr marL="628650" lvl="1" indent="-171450">
              <a:buFont typeface="Wingdings" pitchFamily="2" charset="2"/>
              <a:buChar char="§"/>
            </a:pPr>
            <a:r>
              <a:rPr lang="en-US" dirty="0"/>
              <a:t>lion tamer (optional)</a:t>
            </a:r>
          </a:p>
          <a:p>
            <a:pPr marL="628650" lvl="1" indent="-171450">
              <a:buFont typeface="Wingdings" pitchFamily="2" charset="2"/>
              <a:buChar char="§"/>
            </a:pPr>
            <a:r>
              <a:rPr lang="en-US" dirty="0"/>
              <a:t>tail twister (optional)</a:t>
            </a:r>
          </a:p>
          <a:p>
            <a:pPr marL="628650" lvl="1" indent="-171450">
              <a:buFont typeface="Wingdings" pitchFamily="2" charset="2"/>
              <a:buChar char="§"/>
            </a:pPr>
            <a:r>
              <a:rPr lang="en-US" dirty="0"/>
              <a:t>any other elected directors</a:t>
            </a:r>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Your Club Leadership Team</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274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17</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23732" y="1728785"/>
            <a:ext cx="6477000" cy="450406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342900" lvl="0" indent="-342900">
              <a:buFont typeface="Wingdings" panose="05000000000000000000" pitchFamily="2" charset="2"/>
              <a:buChar char="§"/>
            </a:pPr>
            <a:r>
              <a:rPr lang="en-US" sz="2400" dirty="0"/>
              <a:t>As president, you are the chief executive officer of the club.</a:t>
            </a:r>
          </a:p>
          <a:p>
            <a:endParaRPr lang="en-US" sz="1600" dirty="0"/>
          </a:p>
          <a:p>
            <a:pPr marL="171450" indent="-171450">
              <a:buFont typeface="Wingdings" pitchFamily="2" charset="2"/>
              <a:buChar char="§"/>
            </a:pPr>
            <a:r>
              <a:rPr lang="en-US" sz="2400" dirty="0"/>
              <a:t>You have limited power (no absolute authority) and your authority to act comes from directives from the board of directors, club members and club’s Constitution and Bylaws</a:t>
            </a:r>
          </a:p>
          <a:p>
            <a:pPr marL="171450" indent="-171450">
              <a:buFont typeface="Wingdings" pitchFamily="2" charset="2"/>
              <a:buChar char="§"/>
            </a:pPr>
            <a:endParaRPr lang="en-US" sz="1050" dirty="0"/>
          </a:p>
          <a:p>
            <a:pPr marL="171450" indent="-171450">
              <a:buFont typeface="Wingdings" pitchFamily="2" charset="2"/>
              <a:buChar char="§"/>
            </a:pPr>
            <a:r>
              <a:rPr lang="en-US" sz="2400" dirty="0"/>
              <a:t>You work in </a:t>
            </a:r>
            <a:r>
              <a:rPr lang="en-US" sz="2400"/>
              <a:t>cooperation with and </a:t>
            </a:r>
            <a:r>
              <a:rPr lang="en-US" sz="2400" dirty="0"/>
              <a:t>have shared responsibilities with your board of directors</a:t>
            </a:r>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Your Club</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999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18</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23732" y="1728785"/>
            <a:ext cx="6477000" cy="450406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171450" indent="-171450">
              <a:buFont typeface="Wingdings" pitchFamily="2" charset="2"/>
              <a:buChar char="§"/>
            </a:pPr>
            <a:r>
              <a:rPr lang="en-US" sz="2400" dirty="0"/>
              <a:t>Annually the Club’s Constitution and Bylaws should be reviewed with the Lions Clubs International Standard Club Constitution and Bylaws. </a:t>
            </a:r>
          </a:p>
          <a:p>
            <a:pPr marL="171450" indent="-171450">
              <a:buFont typeface="Wingdings" pitchFamily="2" charset="2"/>
              <a:buChar char="§"/>
            </a:pPr>
            <a:endParaRPr lang="en-US" sz="1050" dirty="0"/>
          </a:p>
          <a:p>
            <a:pPr marL="171450" indent="-171450">
              <a:buFont typeface="Wingdings" pitchFamily="2" charset="2"/>
              <a:buChar char="§"/>
            </a:pPr>
            <a:r>
              <a:rPr lang="en-US" sz="2400" dirty="0"/>
              <a:t>Since 2019 Clubs are required to use the Standard Club CBL. </a:t>
            </a:r>
          </a:p>
          <a:p>
            <a:pPr marL="171450" indent="-171450">
              <a:buFont typeface="Wingdings" pitchFamily="2" charset="2"/>
              <a:buChar char="§"/>
            </a:pPr>
            <a:endParaRPr lang="en-US" sz="2400" dirty="0"/>
          </a:p>
          <a:p>
            <a:pPr marL="171450" indent="-171450">
              <a:buFont typeface="Wingdings" pitchFamily="2" charset="2"/>
              <a:buChar char="§"/>
            </a:pPr>
            <a:r>
              <a:rPr lang="en-US" sz="2400" dirty="0"/>
              <a:t>Clubs can add items to the Standard CBL but the items cannot conflict with the Standard CBL. </a:t>
            </a: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Your Club</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987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19</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23732" y="1728785"/>
            <a:ext cx="6477000" cy="450406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171450" indent="-171450">
              <a:spcAft>
                <a:spcPts val="1200"/>
              </a:spcAft>
              <a:buFont typeface="Wingdings" pitchFamily="2" charset="2"/>
              <a:buChar char="§"/>
            </a:pPr>
            <a:r>
              <a:rPr lang="en-US" sz="2400" b="0" i="0" dirty="0">
                <a:solidFill>
                  <a:srgbClr val="222222"/>
                </a:solidFill>
                <a:effectLst/>
                <a:ea typeface="Verdana" panose="020B0604030504040204" pitchFamily="34" charset="0"/>
              </a:rPr>
              <a:t>As President one of your most important tasks is listening and utilizing everyone’s strengths and ideas</a:t>
            </a:r>
          </a:p>
          <a:p>
            <a:pPr marL="171450" indent="-171450">
              <a:spcAft>
                <a:spcPts val="1200"/>
              </a:spcAft>
              <a:buFont typeface="Wingdings" pitchFamily="2" charset="2"/>
              <a:buChar char="§"/>
            </a:pPr>
            <a:r>
              <a:rPr lang="en-US" sz="2400" dirty="0">
                <a:solidFill>
                  <a:srgbClr val="222222"/>
                </a:solidFill>
                <a:ea typeface="Verdana" panose="020B0604030504040204" pitchFamily="34" charset="0"/>
              </a:rPr>
              <a:t>You are the key to creating a culture of </a:t>
            </a:r>
          </a:p>
          <a:p>
            <a:pPr algn="ctr">
              <a:spcAft>
                <a:spcPts val="1200"/>
              </a:spcAft>
            </a:pPr>
            <a:r>
              <a:rPr lang="en-US" sz="6000" b="1" dirty="0">
                <a:solidFill>
                  <a:srgbClr val="222222"/>
                </a:solidFill>
                <a:ea typeface="Verdana" panose="020B0604030504040204" pitchFamily="34" charset="0"/>
              </a:rPr>
              <a:t>“Why not?”</a:t>
            </a:r>
            <a:endParaRPr lang="en-US" sz="6000" b="1" i="0" dirty="0">
              <a:solidFill>
                <a:srgbClr val="222222"/>
              </a:solidFill>
              <a:effectLst/>
              <a:ea typeface="Verdana" panose="020B0604030504040204" pitchFamily="34" charset="0"/>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Your Club</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948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20</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923732" y="1728785"/>
            <a:ext cx="6477000" cy="3552829"/>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342900" indent="-342900">
              <a:buFont typeface="Arial" panose="020B0604020202020204" pitchFamily="34" charset="0"/>
              <a:buChar char="•"/>
            </a:pPr>
            <a:r>
              <a:rPr lang="en-US" sz="2400" dirty="0"/>
              <a:t>Each Lions club is comprised of a team of leaders that support the activities of the club. </a:t>
            </a:r>
          </a:p>
          <a:p>
            <a:pPr marL="342900" indent="-342900">
              <a:buFont typeface="Arial" panose="020B0604020202020204" pitchFamily="34" charset="0"/>
              <a:buChar char="•"/>
            </a:pPr>
            <a:r>
              <a:rPr lang="en-US" sz="2400" dirty="0"/>
              <a:t>Each Lions club is different in size, culture, and service</a:t>
            </a:r>
          </a:p>
          <a:p>
            <a:pPr marL="342900" indent="-342900">
              <a:buFont typeface="Arial" panose="020B0604020202020204" pitchFamily="34" charset="0"/>
              <a:buChar char="•"/>
            </a:pPr>
            <a:r>
              <a:rPr lang="en-US" sz="2400" dirty="0"/>
              <a:t>There is no one size fits all</a:t>
            </a:r>
          </a:p>
          <a:p>
            <a:pPr marL="342900" indent="-342900">
              <a:buFont typeface="Arial" panose="020B0604020202020204" pitchFamily="34" charset="0"/>
              <a:buChar char="•"/>
            </a:pPr>
            <a:r>
              <a:rPr lang="en-US" sz="2400" dirty="0"/>
              <a:t>However, there are key positions that each Lions club needs to have.</a:t>
            </a:r>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Your Club</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3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171878" y="0"/>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21</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169920" y="95305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570983"/>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5844FE-76CB-249A-9A19-1927BA228C50}"/>
              </a:ext>
            </a:extLst>
          </p:cNvPr>
          <p:cNvSpPr txBox="1"/>
          <p:nvPr/>
        </p:nvSpPr>
        <p:spPr>
          <a:xfrm>
            <a:off x="3105992" y="220214"/>
            <a:ext cx="8758585" cy="707886"/>
          </a:xfrm>
          <a:prstGeom prst="rect">
            <a:avLst/>
          </a:prstGeom>
          <a:noFill/>
        </p:spPr>
        <p:txBody>
          <a:bodyPr wrap="square" rtlCol="0">
            <a:spAutoFit/>
          </a:bodyPr>
          <a:lstStyle/>
          <a:p>
            <a:r>
              <a:rPr lang="en-US" sz="4000" b="1" dirty="0">
                <a:solidFill>
                  <a:schemeClr val="bg1"/>
                </a:solidFill>
              </a:rPr>
              <a:t>Responsibilities of the Club President</a:t>
            </a:r>
          </a:p>
        </p:txBody>
      </p:sp>
      <p:sp>
        <p:nvSpPr>
          <p:cNvPr id="3" name="TextBox 2">
            <a:extLst>
              <a:ext uri="{FF2B5EF4-FFF2-40B4-BE49-F238E27FC236}">
                <a16:creationId xmlns:a16="http://schemas.microsoft.com/office/drawing/2014/main" id="{B76EA2E7-3A4F-F202-CE04-16CFA0105FAD}"/>
              </a:ext>
            </a:extLst>
          </p:cNvPr>
          <p:cNvSpPr txBox="1"/>
          <p:nvPr/>
        </p:nvSpPr>
        <p:spPr>
          <a:xfrm>
            <a:off x="2684244" y="1116782"/>
            <a:ext cx="7828383" cy="461665"/>
          </a:xfrm>
          <a:prstGeom prst="rect">
            <a:avLst/>
          </a:prstGeom>
          <a:noFill/>
        </p:spPr>
        <p:txBody>
          <a:bodyPr wrap="square" rtlCol="0">
            <a:spAutoFit/>
          </a:bodyPr>
          <a:lstStyle/>
          <a:p>
            <a:r>
              <a:rPr lang="en-US" sz="2400" dirty="0">
                <a:solidFill>
                  <a:schemeClr val="bg1"/>
                </a:solidFill>
              </a:rPr>
              <a:t>As club president, your primary responsibilities include…</a:t>
            </a:r>
          </a:p>
        </p:txBody>
      </p:sp>
      <p:sp>
        <p:nvSpPr>
          <p:cNvPr id="4" name="TextBox 3">
            <a:extLst>
              <a:ext uri="{FF2B5EF4-FFF2-40B4-BE49-F238E27FC236}">
                <a16:creationId xmlns:a16="http://schemas.microsoft.com/office/drawing/2014/main" id="{08BF4804-88A8-3221-DA1C-719530D75E0B}"/>
              </a:ext>
            </a:extLst>
          </p:cNvPr>
          <p:cNvSpPr txBox="1"/>
          <p:nvPr/>
        </p:nvSpPr>
        <p:spPr>
          <a:xfrm>
            <a:off x="2276670" y="1786021"/>
            <a:ext cx="6055567" cy="5201424"/>
          </a:xfrm>
          <a:prstGeom prst="rect">
            <a:avLst/>
          </a:prstGeom>
          <a:noFill/>
        </p:spPr>
        <p:txBody>
          <a:bodyPr wrap="square" rtlCol="0">
            <a:spAutoFit/>
          </a:bodyPr>
          <a:lstStyle/>
          <a:p>
            <a:pPr marL="742950" lvl="1" indent="-285750">
              <a:spcAft>
                <a:spcPts val="1200"/>
              </a:spcAft>
              <a:buFont typeface="Wingdings" panose="05000000000000000000" pitchFamily="2" charset="2"/>
              <a:buChar char="§"/>
            </a:pPr>
            <a:r>
              <a:rPr lang="en-US" sz="2400" dirty="0">
                <a:solidFill>
                  <a:schemeClr val="bg1"/>
                </a:solidFill>
              </a:rPr>
              <a:t>Presiding at all club and board meetings </a:t>
            </a:r>
          </a:p>
          <a:p>
            <a:pPr marL="742950" lvl="1" indent="-285750">
              <a:spcAft>
                <a:spcPts val="1200"/>
              </a:spcAft>
              <a:buFont typeface="Wingdings" panose="05000000000000000000" pitchFamily="2" charset="2"/>
              <a:buChar char="§"/>
            </a:pPr>
            <a:r>
              <a:rPr lang="en-US" sz="2400" dirty="0">
                <a:solidFill>
                  <a:schemeClr val="bg1"/>
                </a:solidFill>
              </a:rPr>
              <a:t>Issuing the call for regular and special meetings of the board of directors and club</a:t>
            </a:r>
          </a:p>
          <a:p>
            <a:pPr marL="742950" lvl="1" indent="-285750">
              <a:spcAft>
                <a:spcPts val="1200"/>
              </a:spcAft>
              <a:buFont typeface="Wingdings" panose="05000000000000000000" pitchFamily="2" charset="2"/>
              <a:buChar char="§"/>
            </a:pPr>
            <a:r>
              <a:rPr lang="en-US" sz="2400" dirty="0">
                <a:solidFill>
                  <a:schemeClr val="bg1"/>
                </a:solidFill>
              </a:rPr>
              <a:t>Appointing the standing and special committees of the club</a:t>
            </a:r>
          </a:p>
          <a:p>
            <a:pPr marL="742950" lvl="1" indent="-285750">
              <a:spcAft>
                <a:spcPts val="1200"/>
              </a:spcAft>
              <a:buFont typeface="Wingdings" panose="05000000000000000000" pitchFamily="2" charset="2"/>
              <a:buChar char="§"/>
            </a:pPr>
            <a:r>
              <a:rPr lang="en-US" sz="2400" dirty="0">
                <a:solidFill>
                  <a:schemeClr val="bg1"/>
                </a:solidFill>
              </a:rPr>
              <a:t>Ensuring that regular elections are duly called, noticed and held</a:t>
            </a:r>
          </a:p>
          <a:p>
            <a:pPr marL="742950" lvl="1" indent="-285750">
              <a:spcAft>
                <a:spcPts val="1200"/>
              </a:spcAft>
              <a:buFont typeface="Wingdings" panose="05000000000000000000" pitchFamily="2" charset="2"/>
              <a:buChar char="§"/>
            </a:pPr>
            <a:r>
              <a:rPr lang="en-US" sz="2400" dirty="0">
                <a:solidFill>
                  <a:schemeClr val="bg1"/>
                </a:solidFill>
              </a:rPr>
              <a:t>Cooperating as an active member of Zone as an advisor to the District Governor</a:t>
            </a:r>
          </a:p>
          <a:p>
            <a:endParaRPr lang="en-US" dirty="0"/>
          </a:p>
        </p:txBody>
      </p:sp>
    </p:spTree>
    <p:extLst>
      <p:ext uri="{BB962C8B-B14F-4D97-AF65-F5344CB8AC3E}">
        <p14:creationId xmlns:p14="http://schemas.microsoft.com/office/powerpoint/2010/main" val="164519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970787" y="-8021"/>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22</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169920" y="808895"/>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570983"/>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5844FE-76CB-249A-9A19-1927BA228C50}"/>
              </a:ext>
            </a:extLst>
          </p:cNvPr>
          <p:cNvSpPr txBox="1"/>
          <p:nvPr/>
        </p:nvSpPr>
        <p:spPr>
          <a:xfrm>
            <a:off x="3105992" y="145566"/>
            <a:ext cx="8758585" cy="707886"/>
          </a:xfrm>
          <a:prstGeom prst="rect">
            <a:avLst/>
          </a:prstGeom>
          <a:noFill/>
        </p:spPr>
        <p:txBody>
          <a:bodyPr wrap="square" rtlCol="0">
            <a:spAutoFit/>
          </a:bodyPr>
          <a:lstStyle/>
          <a:p>
            <a:r>
              <a:rPr lang="en-US" sz="4000" b="1" dirty="0">
                <a:solidFill>
                  <a:schemeClr val="bg1"/>
                </a:solidFill>
              </a:rPr>
              <a:t>Responsibilities of the Club Secretary</a:t>
            </a:r>
          </a:p>
        </p:txBody>
      </p:sp>
      <p:sp>
        <p:nvSpPr>
          <p:cNvPr id="3" name="TextBox 2">
            <a:extLst>
              <a:ext uri="{FF2B5EF4-FFF2-40B4-BE49-F238E27FC236}">
                <a16:creationId xmlns:a16="http://schemas.microsoft.com/office/drawing/2014/main" id="{B76EA2E7-3A4F-F202-CE04-16CFA0105FAD}"/>
              </a:ext>
            </a:extLst>
          </p:cNvPr>
          <p:cNvSpPr txBox="1"/>
          <p:nvPr/>
        </p:nvSpPr>
        <p:spPr>
          <a:xfrm>
            <a:off x="2566180" y="1051822"/>
            <a:ext cx="9507756" cy="830997"/>
          </a:xfrm>
          <a:prstGeom prst="rect">
            <a:avLst/>
          </a:prstGeom>
          <a:noFill/>
        </p:spPr>
        <p:txBody>
          <a:bodyPr wrap="square" rtlCol="0">
            <a:spAutoFit/>
          </a:bodyPr>
          <a:lstStyle/>
          <a:p>
            <a:r>
              <a:rPr lang="en-US" sz="2400" dirty="0">
                <a:solidFill>
                  <a:schemeClr val="bg1"/>
                </a:solidFill>
              </a:rPr>
              <a:t>As the club business manager and member of the board of directors, your primary responsibilities include…</a:t>
            </a:r>
          </a:p>
        </p:txBody>
      </p:sp>
      <p:sp>
        <p:nvSpPr>
          <p:cNvPr id="4" name="TextBox 3">
            <a:extLst>
              <a:ext uri="{FF2B5EF4-FFF2-40B4-BE49-F238E27FC236}">
                <a16:creationId xmlns:a16="http://schemas.microsoft.com/office/drawing/2014/main" id="{08BF4804-88A8-3221-DA1C-719530D75E0B}"/>
              </a:ext>
            </a:extLst>
          </p:cNvPr>
          <p:cNvSpPr txBox="1"/>
          <p:nvPr/>
        </p:nvSpPr>
        <p:spPr>
          <a:xfrm>
            <a:off x="2294417" y="2043247"/>
            <a:ext cx="6735438" cy="4770537"/>
          </a:xfrm>
          <a:prstGeom prst="rect">
            <a:avLst/>
          </a:prstGeom>
          <a:noFill/>
        </p:spPr>
        <p:txBody>
          <a:bodyPr wrap="square" rtlCol="0">
            <a:spAutoFit/>
          </a:bodyPr>
          <a:lstStyle/>
          <a:p>
            <a:pPr marL="800100" lvl="1" indent="-342900">
              <a:spcAft>
                <a:spcPts val="1200"/>
              </a:spcAft>
              <a:buFont typeface="Wingdings" panose="05000000000000000000" pitchFamily="2" charset="2"/>
              <a:buChar char="§"/>
            </a:pPr>
            <a:r>
              <a:rPr lang="en-US" sz="2400" dirty="0">
                <a:solidFill>
                  <a:schemeClr val="bg1"/>
                </a:solidFill>
              </a:rPr>
              <a:t>Attending all club and board meetings </a:t>
            </a:r>
          </a:p>
          <a:p>
            <a:pPr marL="800100" lvl="1" indent="-342900">
              <a:spcAft>
                <a:spcPts val="1200"/>
              </a:spcAft>
              <a:buFont typeface="Wingdings" panose="05000000000000000000" pitchFamily="2" charset="2"/>
              <a:buChar char="§"/>
            </a:pPr>
            <a:r>
              <a:rPr lang="en-US" sz="2400" dirty="0">
                <a:solidFill>
                  <a:schemeClr val="bg1"/>
                </a:solidFill>
              </a:rPr>
              <a:t>Organizing club and board meetings</a:t>
            </a:r>
          </a:p>
          <a:p>
            <a:pPr marL="800100" lvl="1" indent="-342900">
              <a:spcAft>
                <a:spcPts val="1200"/>
              </a:spcAft>
              <a:buFont typeface="Wingdings" panose="05000000000000000000" pitchFamily="2" charset="2"/>
              <a:buChar char="§"/>
            </a:pPr>
            <a:r>
              <a:rPr lang="en-US" sz="2400" dirty="0">
                <a:solidFill>
                  <a:schemeClr val="bg1"/>
                </a:solidFill>
              </a:rPr>
              <a:t>Recording meeting minutes</a:t>
            </a:r>
          </a:p>
          <a:p>
            <a:pPr marL="800100" lvl="1" indent="-342900">
              <a:spcAft>
                <a:spcPts val="1200"/>
              </a:spcAft>
              <a:buFont typeface="Wingdings" panose="05000000000000000000" pitchFamily="2" charset="2"/>
              <a:buChar char="§"/>
            </a:pPr>
            <a:r>
              <a:rPr lang="en-US" sz="2400" dirty="0">
                <a:solidFill>
                  <a:schemeClr val="bg1"/>
                </a:solidFill>
              </a:rPr>
              <a:t>Keeping club records</a:t>
            </a:r>
          </a:p>
          <a:p>
            <a:pPr marL="800100" lvl="1" indent="-342900">
              <a:spcAft>
                <a:spcPts val="1200"/>
              </a:spcAft>
              <a:buFont typeface="Wingdings" panose="05000000000000000000" pitchFamily="2" charset="2"/>
              <a:buChar char="§"/>
            </a:pPr>
            <a:r>
              <a:rPr lang="en-US" sz="2400" dirty="0">
                <a:solidFill>
                  <a:schemeClr val="bg1"/>
                </a:solidFill>
              </a:rPr>
              <a:t>Receiving and responding to club correspondence </a:t>
            </a:r>
          </a:p>
          <a:p>
            <a:pPr marL="800100" lvl="1" indent="-342900">
              <a:spcAft>
                <a:spcPts val="1200"/>
              </a:spcAft>
              <a:buFont typeface="Wingdings" panose="05000000000000000000" pitchFamily="2" charset="2"/>
              <a:buChar char="§"/>
            </a:pPr>
            <a:r>
              <a:rPr lang="en-US" sz="2400" dirty="0">
                <a:solidFill>
                  <a:schemeClr val="bg1"/>
                </a:solidFill>
              </a:rPr>
              <a:t>Completing and filing all club reports with LCI</a:t>
            </a:r>
          </a:p>
          <a:p>
            <a:pPr marL="742950" lvl="1" indent="-285750">
              <a:spcAft>
                <a:spcPts val="1200"/>
              </a:spcAft>
              <a:buFont typeface="Wingdings" panose="05000000000000000000" pitchFamily="2" charset="2"/>
              <a:buChar char="§"/>
            </a:pPr>
            <a:r>
              <a:rPr lang="en-US" sz="2400" dirty="0">
                <a:solidFill>
                  <a:schemeClr val="bg1"/>
                </a:solidFill>
              </a:rPr>
              <a:t>Cooperating as an active member of Zone as an advisor to the District Governor</a:t>
            </a:r>
          </a:p>
          <a:p>
            <a:endParaRPr lang="en-US" dirty="0"/>
          </a:p>
        </p:txBody>
      </p:sp>
    </p:spTree>
    <p:extLst>
      <p:ext uri="{BB962C8B-B14F-4D97-AF65-F5344CB8AC3E}">
        <p14:creationId xmlns:p14="http://schemas.microsoft.com/office/powerpoint/2010/main" val="2050215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970787" y="-8021"/>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23</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3169920" y="808895"/>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192" y="2570983"/>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5844FE-76CB-249A-9A19-1927BA228C50}"/>
              </a:ext>
            </a:extLst>
          </p:cNvPr>
          <p:cNvSpPr txBox="1"/>
          <p:nvPr/>
        </p:nvSpPr>
        <p:spPr>
          <a:xfrm>
            <a:off x="3105992" y="145566"/>
            <a:ext cx="8758585" cy="707886"/>
          </a:xfrm>
          <a:prstGeom prst="rect">
            <a:avLst/>
          </a:prstGeom>
          <a:noFill/>
        </p:spPr>
        <p:txBody>
          <a:bodyPr wrap="square" rtlCol="0">
            <a:spAutoFit/>
          </a:bodyPr>
          <a:lstStyle/>
          <a:p>
            <a:r>
              <a:rPr lang="en-US" sz="4000" b="1" dirty="0">
                <a:solidFill>
                  <a:schemeClr val="bg1"/>
                </a:solidFill>
              </a:rPr>
              <a:t>Responsibilities of the Club Treasurer</a:t>
            </a:r>
          </a:p>
        </p:txBody>
      </p:sp>
      <p:sp>
        <p:nvSpPr>
          <p:cNvPr id="3" name="TextBox 2">
            <a:extLst>
              <a:ext uri="{FF2B5EF4-FFF2-40B4-BE49-F238E27FC236}">
                <a16:creationId xmlns:a16="http://schemas.microsoft.com/office/drawing/2014/main" id="{B76EA2E7-3A4F-F202-CE04-16CFA0105FAD}"/>
              </a:ext>
            </a:extLst>
          </p:cNvPr>
          <p:cNvSpPr txBox="1"/>
          <p:nvPr/>
        </p:nvSpPr>
        <p:spPr>
          <a:xfrm>
            <a:off x="2566180" y="1051822"/>
            <a:ext cx="9507756" cy="830997"/>
          </a:xfrm>
          <a:prstGeom prst="rect">
            <a:avLst/>
          </a:prstGeom>
          <a:noFill/>
        </p:spPr>
        <p:txBody>
          <a:bodyPr wrap="square" rtlCol="0">
            <a:spAutoFit/>
          </a:bodyPr>
          <a:lstStyle/>
          <a:p>
            <a:r>
              <a:rPr lang="en-US" sz="2400" dirty="0">
                <a:solidFill>
                  <a:schemeClr val="bg1"/>
                </a:solidFill>
              </a:rPr>
              <a:t>As the club treasurer and member of the board of directors, your primary responsibilities include…</a:t>
            </a:r>
          </a:p>
        </p:txBody>
      </p:sp>
      <p:sp>
        <p:nvSpPr>
          <p:cNvPr id="4" name="TextBox 3">
            <a:extLst>
              <a:ext uri="{FF2B5EF4-FFF2-40B4-BE49-F238E27FC236}">
                <a16:creationId xmlns:a16="http://schemas.microsoft.com/office/drawing/2014/main" id="{08BF4804-88A8-3221-DA1C-719530D75E0B}"/>
              </a:ext>
            </a:extLst>
          </p:cNvPr>
          <p:cNvSpPr txBox="1"/>
          <p:nvPr/>
        </p:nvSpPr>
        <p:spPr>
          <a:xfrm>
            <a:off x="2294417" y="2043247"/>
            <a:ext cx="6735438" cy="4555093"/>
          </a:xfrm>
          <a:prstGeom prst="rect">
            <a:avLst/>
          </a:prstGeom>
          <a:noFill/>
        </p:spPr>
        <p:txBody>
          <a:bodyPr wrap="square" rtlCol="0">
            <a:spAutoFit/>
          </a:bodyPr>
          <a:lstStyle/>
          <a:p>
            <a:pPr marL="800100" lvl="1" indent="-342900">
              <a:spcAft>
                <a:spcPts val="1200"/>
              </a:spcAft>
              <a:buFont typeface="Wingdings" panose="05000000000000000000" pitchFamily="2" charset="2"/>
              <a:buChar char="§"/>
            </a:pPr>
            <a:r>
              <a:rPr lang="en-US" sz="2400" dirty="0">
                <a:solidFill>
                  <a:schemeClr val="bg1"/>
                </a:solidFill>
              </a:rPr>
              <a:t>Attending all club and board meetings </a:t>
            </a:r>
          </a:p>
          <a:p>
            <a:pPr marL="800100" lvl="1" indent="-342900">
              <a:spcAft>
                <a:spcPts val="1200"/>
              </a:spcAft>
              <a:buFont typeface="Wingdings" panose="05000000000000000000" pitchFamily="2" charset="2"/>
              <a:buChar char="§"/>
            </a:pPr>
            <a:r>
              <a:rPr lang="en-US" sz="2400" dirty="0">
                <a:solidFill>
                  <a:schemeClr val="bg1"/>
                </a:solidFill>
              </a:rPr>
              <a:t>Keeping financial records – </a:t>
            </a:r>
            <a:r>
              <a:rPr lang="en-US" sz="2400" dirty="0" err="1">
                <a:solidFill>
                  <a:schemeClr val="bg1"/>
                </a:solidFill>
              </a:rPr>
              <a:t>Chairity</a:t>
            </a:r>
            <a:r>
              <a:rPr lang="en-US" sz="2400" dirty="0">
                <a:solidFill>
                  <a:schemeClr val="bg1"/>
                </a:solidFill>
              </a:rPr>
              <a:t> Fund and Administration Fund (separate accounts)</a:t>
            </a:r>
          </a:p>
          <a:p>
            <a:pPr marL="742950" lvl="1" indent="-285750">
              <a:spcAft>
                <a:spcPts val="1200"/>
              </a:spcAft>
              <a:buFont typeface="Wingdings" panose="05000000000000000000" pitchFamily="2" charset="2"/>
              <a:buChar char="§"/>
            </a:pPr>
            <a:r>
              <a:rPr lang="en-US" sz="2400" dirty="0">
                <a:solidFill>
                  <a:schemeClr val="bg1"/>
                </a:solidFill>
              </a:rPr>
              <a:t>Keep a copy of each financial transaction</a:t>
            </a:r>
          </a:p>
          <a:p>
            <a:pPr marL="742950" lvl="1" indent="-285750">
              <a:spcAft>
                <a:spcPts val="1200"/>
              </a:spcAft>
              <a:buFont typeface="Wingdings" panose="05000000000000000000" pitchFamily="2" charset="2"/>
              <a:buChar char="§"/>
            </a:pPr>
            <a:r>
              <a:rPr lang="en-US" sz="2400" dirty="0">
                <a:solidFill>
                  <a:schemeClr val="bg1"/>
                </a:solidFill>
              </a:rPr>
              <a:t>Track dues billings and payments and other costs and payments</a:t>
            </a:r>
          </a:p>
          <a:p>
            <a:pPr marL="742950" lvl="1" indent="-285750">
              <a:spcAft>
                <a:spcPts val="1200"/>
              </a:spcAft>
              <a:buFont typeface="Wingdings" panose="05000000000000000000" pitchFamily="2" charset="2"/>
              <a:buChar char="§"/>
            </a:pPr>
            <a:r>
              <a:rPr lang="en-US" sz="2400" dirty="0">
                <a:solidFill>
                  <a:schemeClr val="bg1"/>
                </a:solidFill>
              </a:rPr>
              <a:t>Reporting regularly to the board and membership of projects and club status</a:t>
            </a:r>
          </a:p>
          <a:p>
            <a:pPr marL="742950" lvl="1" indent="-285750">
              <a:spcAft>
                <a:spcPts val="1200"/>
              </a:spcAft>
              <a:buFont typeface="Wingdings" panose="05000000000000000000" pitchFamily="2" charset="2"/>
              <a:buChar char="§"/>
            </a:pPr>
            <a:r>
              <a:rPr lang="en-US" sz="2400" dirty="0">
                <a:solidFill>
                  <a:schemeClr val="bg1"/>
                </a:solidFill>
              </a:rPr>
              <a:t>Filing club reports with IRS – CA Attorney General and other entities as required</a:t>
            </a:r>
          </a:p>
        </p:txBody>
      </p:sp>
    </p:spTree>
    <p:extLst>
      <p:ext uri="{BB962C8B-B14F-4D97-AF65-F5344CB8AC3E}">
        <p14:creationId xmlns:p14="http://schemas.microsoft.com/office/powerpoint/2010/main" val="418406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13632" y="-304799"/>
            <a:ext cx="1141829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24</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690465" y="1926734"/>
            <a:ext cx="7156579" cy="3552829"/>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200"/>
              </a:spcAft>
            </a:pPr>
            <a:r>
              <a:rPr lang="en-US" sz="2400" b="1" dirty="0"/>
              <a:t>There are 3 phases to managing an effective meeting. </a:t>
            </a:r>
          </a:p>
          <a:p>
            <a:pPr marL="342900" indent="-342900" algn="ctr">
              <a:buAutoNum type="arabicPeriod"/>
            </a:pPr>
            <a:r>
              <a:rPr lang="en-US" sz="2400" b="1" dirty="0"/>
              <a:t>Preparation</a:t>
            </a:r>
          </a:p>
          <a:p>
            <a:pPr marL="342900" indent="-342900" algn="ctr">
              <a:buAutoNum type="arabicPeriod"/>
            </a:pPr>
            <a:endParaRPr lang="en-US" sz="2400" b="1" dirty="0"/>
          </a:p>
          <a:p>
            <a:pPr marL="342900" indent="-342900" algn="ctr">
              <a:buAutoNum type="arabicPeriod"/>
            </a:pPr>
            <a:r>
              <a:rPr lang="en-US" sz="2400" b="1" dirty="0"/>
              <a:t>Facilitation</a:t>
            </a:r>
          </a:p>
          <a:p>
            <a:pPr marL="342900" indent="-342900" algn="ctr">
              <a:buAutoNum type="arabicPeriod"/>
            </a:pPr>
            <a:endParaRPr lang="en-US" sz="2400" b="1" dirty="0"/>
          </a:p>
          <a:p>
            <a:pPr marL="342900" indent="-342900" algn="ctr">
              <a:buAutoNum type="arabicPeriod"/>
            </a:pPr>
            <a:r>
              <a:rPr lang="en-US" sz="2400" b="1" dirty="0"/>
              <a:t>Follow-up</a:t>
            </a:r>
          </a:p>
          <a:p>
            <a:endParaRPr lang="en-US" sz="2400"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6" y="304799"/>
            <a:ext cx="10412066"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207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83976"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25</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93102" y="1234171"/>
            <a:ext cx="7091265" cy="5029125"/>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200"/>
              </a:spcAft>
            </a:pPr>
            <a:r>
              <a:rPr lang="en-US" sz="2400" b="1" dirty="0"/>
              <a:t>Phase 1 - Preparation</a:t>
            </a:r>
          </a:p>
          <a:p>
            <a:r>
              <a:rPr lang="en-US" sz="2400" b="1" dirty="0"/>
              <a:t>With the help of your club secretary, you will:</a:t>
            </a:r>
          </a:p>
          <a:p>
            <a:endParaRPr lang="en-US" b="1" dirty="0"/>
          </a:p>
          <a:p>
            <a:pPr marL="342900" indent="-342900">
              <a:spcAft>
                <a:spcPts val="1200"/>
              </a:spcAft>
              <a:buFont typeface="Wingdings" panose="05000000000000000000" pitchFamily="2" charset="2"/>
              <a:buChar char="§"/>
            </a:pPr>
            <a:r>
              <a:rPr lang="en-US" b="1" dirty="0"/>
              <a:t>Give advance notice of meeting dates/times – 3-7 days</a:t>
            </a:r>
          </a:p>
          <a:p>
            <a:pPr marL="342900" indent="-342900">
              <a:spcAft>
                <a:spcPts val="1200"/>
              </a:spcAft>
              <a:buFont typeface="Wingdings" panose="05000000000000000000" pitchFamily="2" charset="2"/>
              <a:buChar char="§"/>
            </a:pPr>
            <a:r>
              <a:rPr lang="en-US" b="1" dirty="0"/>
              <a:t>Select a program for the benefit of the-club members </a:t>
            </a:r>
          </a:p>
          <a:p>
            <a:pPr marL="342900" indent="-342900">
              <a:spcAft>
                <a:spcPts val="1200"/>
              </a:spcAft>
              <a:buFont typeface="Wingdings" panose="05000000000000000000" pitchFamily="2" charset="2"/>
              <a:buChar char="§"/>
            </a:pPr>
            <a:r>
              <a:rPr lang="en-US" b="1" dirty="0"/>
              <a:t>Prepare a well-planned agenda, distributed in advance – 7 days</a:t>
            </a:r>
          </a:p>
          <a:p>
            <a:pPr marL="342900" indent="-342900">
              <a:spcAft>
                <a:spcPts val="1200"/>
              </a:spcAft>
              <a:buFont typeface="Wingdings" panose="05000000000000000000" pitchFamily="2" charset="2"/>
              <a:buChar char="§"/>
            </a:pPr>
            <a:r>
              <a:rPr lang="en-US" b="1" dirty="0"/>
              <a:t>Have a good understanding of parliamentary procedures (Robert’s Rules) </a:t>
            </a:r>
          </a:p>
          <a:p>
            <a:pPr marL="342900" indent="-342900">
              <a:spcAft>
                <a:spcPts val="1200"/>
              </a:spcAft>
              <a:buFont typeface="Wingdings" panose="05000000000000000000" pitchFamily="2" charset="2"/>
              <a:buChar char="§"/>
            </a:pPr>
            <a:r>
              <a:rPr lang="en-US" b="1" dirty="0"/>
              <a:t>Ensure the facilities used are adequate for your meeting purposes </a:t>
            </a: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94734"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93103" y="304799"/>
            <a:ext cx="1139889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0075" y="1036185"/>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355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83976"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26</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93103" y="1472674"/>
            <a:ext cx="6826897" cy="5029125"/>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Phase 2 - Facilitation</a:t>
            </a:r>
          </a:p>
          <a:p>
            <a:pPr marL="800100" lvl="1" indent="-342900">
              <a:spcAft>
                <a:spcPts val="1200"/>
              </a:spcAft>
              <a:buFont typeface="Wingdings" panose="05000000000000000000" pitchFamily="2" charset="2"/>
              <a:buChar char="§"/>
            </a:pPr>
            <a:r>
              <a:rPr lang="en-US" b="1" dirty="0"/>
              <a:t>Start and end the meeting on time. [set time limits for each item]</a:t>
            </a:r>
            <a:endParaRPr lang="en-US" b="1" dirty="0">
              <a:solidFill>
                <a:srgbClr val="FF0000"/>
              </a:solidFill>
            </a:endParaRPr>
          </a:p>
          <a:p>
            <a:pPr marL="800100" lvl="1" indent="-342900">
              <a:buFont typeface="Wingdings" panose="05000000000000000000" pitchFamily="2" charset="2"/>
              <a:buChar char="§"/>
            </a:pPr>
            <a:r>
              <a:rPr lang="en-US" b="1" dirty="0"/>
              <a:t>Follow the agreed upon procedure for conducting business. (Robert’s Rules)</a:t>
            </a:r>
          </a:p>
          <a:p>
            <a:pPr marL="800100" lvl="1" indent="-342900">
              <a:buFont typeface="Wingdings" panose="05000000000000000000" pitchFamily="2" charset="2"/>
              <a:buChar char="§"/>
            </a:pPr>
            <a:endParaRPr lang="en-US" b="1" dirty="0"/>
          </a:p>
          <a:p>
            <a:pPr marL="800100" lvl="1" indent="-342900">
              <a:buFont typeface="Wingdings" panose="05000000000000000000" pitchFamily="2" charset="2"/>
              <a:buChar char="§"/>
            </a:pPr>
            <a:r>
              <a:rPr lang="en-US" b="1" dirty="0"/>
              <a:t>Make the meeting fair for everyone.</a:t>
            </a:r>
          </a:p>
          <a:p>
            <a:pPr marL="800100" lvl="1" indent="-342900">
              <a:buFont typeface="Wingdings" panose="05000000000000000000" pitchFamily="2" charset="2"/>
              <a:buChar char="§"/>
            </a:pPr>
            <a:endParaRPr lang="en-US" b="1" dirty="0"/>
          </a:p>
          <a:p>
            <a:pPr marL="800100" lvl="1" indent="-342900">
              <a:buFont typeface="Wingdings" panose="05000000000000000000" pitchFamily="2" charset="2"/>
              <a:buChar char="§"/>
            </a:pPr>
            <a:r>
              <a:rPr lang="en-US" b="1" dirty="0"/>
              <a:t>Avoid political or religious discussions.</a:t>
            </a:r>
          </a:p>
          <a:p>
            <a:pPr marL="800100" lvl="1" indent="-342900">
              <a:buFont typeface="Wingdings" panose="05000000000000000000" pitchFamily="2" charset="2"/>
              <a:buChar char="§"/>
            </a:pPr>
            <a:endParaRPr lang="en-US" b="1" dirty="0"/>
          </a:p>
          <a:p>
            <a:pPr marL="800100" lvl="1" indent="-342900">
              <a:buFont typeface="Wingdings" panose="05000000000000000000" pitchFamily="2" charset="2"/>
              <a:buChar char="§"/>
            </a:pPr>
            <a:r>
              <a:rPr lang="en-US" b="1" dirty="0"/>
              <a:t>Treat everyone with respect and kindness.</a:t>
            </a:r>
          </a:p>
          <a:p>
            <a:pPr marL="285750" indent="-285750">
              <a:buFont typeface="Wingdings" panose="05000000000000000000" pitchFamily="2" charset="2"/>
              <a:buChar char="§"/>
            </a:pPr>
            <a:endParaRPr lang="en-US" sz="1800" b="1"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94734"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93103" y="304799"/>
            <a:ext cx="1139889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833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83976"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27</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82767" y="1472674"/>
            <a:ext cx="7207719" cy="5029125"/>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600"/>
              </a:spcAft>
            </a:pPr>
            <a:r>
              <a:rPr lang="en-US" sz="2400" b="1" dirty="0"/>
              <a:t>Phase 3 – Follow-up</a:t>
            </a:r>
          </a:p>
          <a:p>
            <a:pPr>
              <a:spcAft>
                <a:spcPts val="1800"/>
              </a:spcAft>
            </a:pPr>
            <a:r>
              <a:rPr lang="en-US" sz="2400" b="1" dirty="0"/>
              <a:t>With the help and cooperation of the club secretary, </a:t>
            </a:r>
          </a:p>
          <a:p>
            <a:pPr marL="342900" indent="-342900">
              <a:spcAft>
                <a:spcPts val="1200"/>
              </a:spcAft>
              <a:buFont typeface="Wingdings" panose="05000000000000000000" pitchFamily="2" charset="2"/>
              <a:buChar char="§"/>
            </a:pPr>
            <a:r>
              <a:rPr lang="en-US" b="1" dirty="0"/>
              <a:t>Follow up on the action items in your meeting – or follow- up with those that promised to complete a task</a:t>
            </a:r>
          </a:p>
          <a:p>
            <a:pPr marL="342900" indent="-342900">
              <a:spcAft>
                <a:spcPts val="1200"/>
              </a:spcAft>
              <a:buFont typeface="Wingdings" panose="05000000000000000000" pitchFamily="2" charset="2"/>
              <a:buChar char="§"/>
            </a:pPr>
            <a:r>
              <a:rPr lang="en-US" b="1" dirty="0"/>
              <a:t>Send out the meeting minutes within 3 days of meeting</a:t>
            </a:r>
          </a:p>
          <a:p>
            <a:pPr marL="342900" indent="-342900">
              <a:spcAft>
                <a:spcPts val="1200"/>
              </a:spcAft>
              <a:buFont typeface="Wingdings" panose="05000000000000000000" pitchFamily="2" charset="2"/>
              <a:buChar char="§"/>
            </a:pPr>
            <a:r>
              <a:rPr lang="en-US" b="1" dirty="0"/>
              <a:t>Send agenda and minutes out for the next meeting 7 days prior to meeting </a:t>
            </a:r>
          </a:p>
          <a:p>
            <a:pPr marL="342900" indent="-342900">
              <a:spcAft>
                <a:spcPts val="1200"/>
              </a:spcAft>
              <a:buFont typeface="Wingdings" panose="05000000000000000000" pitchFamily="2" charset="2"/>
              <a:buChar char="§"/>
            </a:pPr>
            <a:r>
              <a:rPr lang="en-US" b="1" dirty="0"/>
              <a:t>Acknowledge and thank those that assisted the club and/or fulfilled their commitments</a:t>
            </a: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7985" y="1472674"/>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4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533400" y="7620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28</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1027264" y="1828800"/>
            <a:ext cx="6373467" cy="345281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Your meeting duties consist of 3 stages.</a:t>
            </a:r>
          </a:p>
          <a:p>
            <a:pPr marL="861999" lvl="1" indent="-342900">
              <a:buAutoNum type="arabicPeriod"/>
            </a:pPr>
            <a:r>
              <a:rPr lang="en-US" sz="2400" b="1" dirty="0"/>
              <a:t>Before the meeting</a:t>
            </a:r>
          </a:p>
          <a:p>
            <a:pPr marL="861999" lvl="1" indent="-342900">
              <a:buAutoNum type="arabicPeriod"/>
            </a:pPr>
            <a:endParaRPr lang="en-US" sz="2400" b="1" dirty="0"/>
          </a:p>
          <a:p>
            <a:pPr marL="861999" lvl="1" indent="-342900">
              <a:buAutoNum type="arabicPeriod"/>
            </a:pPr>
            <a:r>
              <a:rPr lang="en-US" sz="2400" b="1" dirty="0"/>
              <a:t>During the meeting</a:t>
            </a:r>
          </a:p>
          <a:p>
            <a:pPr marL="861999" lvl="1" indent="-342900">
              <a:buAutoNum type="arabicPeriod"/>
            </a:pPr>
            <a:endParaRPr lang="en-US" sz="2400" b="1" dirty="0"/>
          </a:p>
          <a:p>
            <a:pPr marL="861999" lvl="1" indent="-342900">
              <a:buAutoNum type="arabicPeriod"/>
            </a:pPr>
            <a:r>
              <a:rPr lang="en-US" sz="2400" b="1" dirty="0"/>
              <a:t>After the meeting</a:t>
            </a:r>
          </a:p>
          <a:p>
            <a:r>
              <a:rPr lang="en-US" sz="2400" dirty="0"/>
              <a:t> </a:t>
            </a:r>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1137330" y="108177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1027265" y="304799"/>
            <a:ext cx="11164735"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448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8553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29</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37119" y="1346230"/>
            <a:ext cx="6477000" cy="520697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Stage 1 – Before the meeting </a:t>
            </a:r>
          </a:p>
          <a:p>
            <a:pPr marL="342900" indent="-342900">
              <a:spcAft>
                <a:spcPts val="1800"/>
              </a:spcAft>
              <a:buFont typeface="Wingdings" panose="05000000000000000000" pitchFamily="2" charset="2"/>
              <a:buChar char="§"/>
            </a:pPr>
            <a:r>
              <a:rPr lang="en-US" b="1" dirty="0"/>
              <a:t>In conjunction with the president, create a meeting agenda and disseminate as required</a:t>
            </a:r>
          </a:p>
          <a:p>
            <a:pPr marL="342900" indent="-342900">
              <a:spcAft>
                <a:spcPts val="1800"/>
              </a:spcAft>
              <a:buFont typeface="Wingdings" panose="05000000000000000000" pitchFamily="2" charset="2"/>
              <a:buChar char="§"/>
            </a:pPr>
            <a:r>
              <a:rPr lang="en-US" b="1" dirty="0"/>
              <a:t>Assemble any correspondence to give to appropriate chairpersons or members </a:t>
            </a:r>
          </a:p>
          <a:p>
            <a:pPr marL="342900" indent="-342900">
              <a:spcAft>
                <a:spcPts val="1800"/>
              </a:spcAft>
              <a:buFont typeface="Wingdings" panose="05000000000000000000" pitchFamily="2" charset="2"/>
              <a:buChar char="§"/>
            </a:pPr>
            <a:r>
              <a:rPr lang="en-US" b="1" dirty="0"/>
              <a:t>Prepare awards or new member kits if necessary</a:t>
            </a:r>
          </a:p>
          <a:p>
            <a:pPr marL="342900" indent="-342900">
              <a:spcAft>
                <a:spcPts val="1800"/>
              </a:spcAft>
              <a:buFont typeface="Wingdings" panose="05000000000000000000" pitchFamily="2" charset="2"/>
              <a:buChar char="§"/>
            </a:pPr>
            <a:r>
              <a:rPr lang="en-US" b="1" dirty="0"/>
              <a:t>Prepare club roster for taking attendance</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198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8553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30</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37119" y="1346230"/>
            <a:ext cx="6477000" cy="520697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Stage 2 – During the meeting </a:t>
            </a:r>
          </a:p>
          <a:p>
            <a:pPr marL="342900" indent="-342900">
              <a:spcAft>
                <a:spcPts val="1800"/>
              </a:spcAft>
              <a:buFont typeface="Wingdings" panose="05000000000000000000" pitchFamily="2" charset="2"/>
              <a:buChar char="§"/>
            </a:pPr>
            <a:r>
              <a:rPr lang="en-US" sz="2000" b="1" dirty="0"/>
              <a:t>Take attendance </a:t>
            </a:r>
          </a:p>
          <a:p>
            <a:pPr marL="342900" indent="-342900">
              <a:spcAft>
                <a:spcPts val="1800"/>
              </a:spcAft>
              <a:buFont typeface="Wingdings" panose="05000000000000000000" pitchFamily="2" charset="2"/>
              <a:buChar char="§"/>
            </a:pPr>
            <a:r>
              <a:rPr lang="en-US" sz="2000" b="1" dirty="0"/>
              <a:t>Record meeting minutes </a:t>
            </a:r>
          </a:p>
          <a:p>
            <a:pPr marL="342900" indent="-342900">
              <a:spcAft>
                <a:spcPts val="1800"/>
              </a:spcAft>
              <a:buFont typeface="Wingdings" panose="05000000000000000000" pitchFamily="2" charset="2"/>
              <a:buChar char="§"/>
            </a:pPr>
            <a:r>
              <a:rPr lang="en-US" sz="2000" b="1" dirty="0"/>
              <a:t>Document any guest speakers, non-Lion visitors and visiting Lions  </a:t>
            </a:r>
          </a:p>
          <a:p>
            <a:pPr marL="342900" indent="-342900">
              <a:spcAft>
                <a:spcPts val="1800"/>
              </a:spcAft>
              <a:buFont typeface="Wingdings" panose="05000000000000000000" pitchFamily="2" charset="2"/>
              <a:buChar char="§"/>
            </a:pPr>
            <a:r>
              <a:rPr lang="en-US" sz="2000" b="1" dirty="0"/>
              <a:t>Collect and record dues and give members receipts</a:t>
            </a:r>
          </a:p>
          <a:p>
            <a:pPr marL="342900" indent="-342900">
              <a:spcAft>
                <a:spcPts val="1800"/>
              </a:spcAft>
              <a:buFont typeface="Wingdings" panose="05000000000000000000" pitchFamily="2" charset="2"/>
              <a:buChar char="§"/>
            </a:pPr>
            <a:r>
              <a:rPr lang="en-US" sz="2000" b="1" dirty="0"/>
              <a:t>Gather activity information from committee chairpersons</a:t>
            </a:r>
          </a:p>
          <a:p>
            <a:pPr marL="342900" indent="-342900">
              <a:spcAft>
                <a:spcPts val="1800"/>
              </a:spcAft>
              <a:buFont typeface="Wingdings" panose="05000000000000000000" pitchFamily="2" charset="2"/>
              <a:buChar char="§"/>
            </a:pPr>
            <a:r>
              <a:rPr lang="en-US" sz="2000" b="1" dirty="0"/>
              <a:t>Ask new members to fill out appropriate forms</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445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8553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31</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37119" y="1346230"/>
            <a:ext cx="6477000" cy="520697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Stage 3 – After the meeting </a:t>
            </a:r>
          </a:p>
          <a:p>
            <a:pPr marL="861999" lvl="1" indent="-342900">
              <a:spcAft>
                <a:spcPts val="1800"/>
              </a:spcAft>
              <a:buFont typeface="Wingdings" panose="05000000000000000000" pitchFamily="2" charset="2"/>
              <a:buChar char="§"/>
            </a:pPr>
            <a:r>
              <a:rPr lang="en-US" b="1" dirty="0"/>
              <a:t>Record attendance (quorums &amp; contact)</a:t>
            </a:r>
          </a:p>
          <a:p>
            <a:pPr marL="861999" lvl="1" indent="-342900">
              <a:spcAft>
                <a:spcPts val="1800"/>
              </a:spcAft>
              <a:buFont typeface="Wingdings" panose="05000000000000000000" pitchFamily="2" charset="2"/>
              <a:buChar char="§"/>
            </a:pPr>
            <a:r>
              <a:rPr lang="en-US" b="1" dirty="0"/>
              <a:t>Record awards presented  </a:t>
            </a:r>
          </a:p>
          <a:p>
            <a:pPr marL="861999" lvl="1" indent="-342900">
              <a:spcAft>
                <a:spcPts val="1800"/>
              </a:spcAft>
              <a:buFont typeface="Wingdings" panose="05000000000000000000" pitchFamily="2" charset="2"/>
              <a:buChar char="§"/>
            </a:pPr>
            <a:r>
              <a:rPr lang="en-US" b="1" dirty="0"/>
              <a:t>Verify money collected and record payment of dues</a:t>
            </a:r>
          </a:p>
          <a:p>
            <a:pPr marL="861999" lvl="1" indent="-342900">
              <a:spcAft>
                <a:spcPts val="1800"/>
              </a:spcAft>
              <a:buFont typeface="Wingdings" panose="05000000000000000000" pitchFamily="2" charset="2"/>
              <a:buChar char="§"/>
            </a:pPr>
            <a:r>
              <a:rPr lang="en-US" b="1" dirty="0"/>
              <a:t>Deposit or present money collected to the treasurer and obtain receipt</a:t>
            </a:r>
          </a:p>
          <a:p>
            <a:pPr marL="861999" lvl="1" indent="-342900">
              <a:spcAft>
                <a:spcPts val="1800"/>
              </a:spcAft>
              <a:buFont typeface="Wingdings" panose="05000000000000000000" pitchFamily="2" charset="2"/>
              <a:buChar char="§"/>
            </a:pPr>
            <a:r>
              <a:rPr lang="en-US" b="1" dirty="0"/>
              <a:t>File &amp; distribute a copy of the meeting minutes after they are approved </a:t>
            </a:r>
          </a:p>
          <a:p>
            <a:pPr marL="861999" lvl="1" indent="-342900">
              <a:spcAft>
                <a:spcPts val="1800"/>
              </a:spcAft>
              <a:buFont typeface="Wingdings" panose="05000000000000000000" pitchFamily="2" charset="2"/>
              <a:buChar char="§"/>
            </a:pPr>
            <a:r>
              <a:rPr lang="en-US" b="1" dirty="0"/>
              <a:t>Follow up on any outstanding issues from the meeting </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366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8553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32</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23051" y="2251299"/>
            <a:ext cx="6477000" cy="3487027"/>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dirty="0"/>
              <a:t>The secretary is also responsible for preparing for board meetings. </a:t>
            </a:r>
          </a:p>
          <a:p>
            <a:pPr>
              <a:spcAft>
                <a:spcPts val="1800"/>
              </a:spcAft>
            </a:pPr>
            <a:r>
              <a:rPr lang="en-US" sz="2400" dirty="0"/>
              <a:t>It is important to remember that secretaries' responsibilities vary according to regional practices and established club procedures.</a:t>
            </a:r>
          </a:p>
          <a:p>
            <a:pPr>
              <a:spcAft>
                <a:spcPts val="1800"/>
              </a:spcAft>
            </a:pPr>
            <a:r>
              <a:rPr lang="en-US" sz="2400" b="1" dirty="0"/>
              <a:t>What are things the Secretary does that are different in your Club?</a:t>
            </a:r>
            <a:r>
              <a:rPr lang="en-US" sz="2400" dirty="0"/>
              <a:t>  </a:t>
            </a:r>
          </a:p>
          <a:p>
            <a:pPr>
              <a:spcAft>
                <a:spcPts val="1800"/>
              </a:spcAft>
            </a:pPr>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319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8553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33</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23051" y="1505018"/>
            <a:ext cx="6477000" cy="452975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lvl="0" algn="just"/>
            <a:r>
              <a:rPr lang="en-US" b="1" dirty="0"/>
              <a:t>Prepare and submit monthly and semi-annual financial reports to the board of directors of this club. </a:t>
            </a:r>
          </a:p>
          <a:p>
            <a:pPr lvl="0" algn="just"/>
            <a:r>
              <a:rPr lang="en-US" b="1" dirty="0"/>
              <a:t>Give bond (accept responsibility) for the faithful discharge of his/her office in such sum and with such surety as determined by the board of directors. </a:t>
            </a:r>
          </a:p>
          <a:p>
            <a:pPr algn="just"/>
            <a:r>
              <a:rPr lang="en-US" b="1" dirty="0"/>
              <a:t>Deliver, in a timely manner, at the conclusion of his/her term in office, the financial accounts, funds and records of the club to his/her successor in office. </a:t>
            </a:r>
          </a:p>
          <a:p>
            <a:pPr algn="just"/>
            <a:r>
              <a:rPr lang="en-US" sz="2000" b="1" dirty="0"/>
              <a:t>Serves as chairperson for the finance committee.</a:t>
            </a:r>
            <a:endParaRPr lang="en-US" b="1" dirty="0"/>
          </a:p>
          <a:p>
            <a:pPr marL="285750" indent="-285750" algn="just">
              <a:buFont typeface="Wingdings" panose="05000000000000000000" pitchFamily="2" charset="2"/>
              <a:buChar char="Ø"/>
            </a:pPr>
            <a:endParaRPr lang="en-US" b="1" dirty="0"/>
          </a:p>
          <a:p>
            <a:pPr marL="285750" lvl="0" indent="-285750" algn="just">
              <a:buFont typeface="Wingdings" panose="05000000000000000000" pitchFamily="2" charset="2"/>
              <a:buChar char="Ø"/>
            </a:pPr>
            <a:endParaRPr lang="en-US" sz="2400" b="1" dirty="0"/>
          </a:p>
          <a:p>
            <a:pPr>
              <a:spcAft>
                <a:spcPts val="1800"/>
              </a:spcAft>
            </a:pPr>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Treasurer</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8800"/>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921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228638"/>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34</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662473" y="1539009"/>
            <a:ext cx="7782735" cy="462192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Your next responsibility deals with the appointment of standing and special committees of the club. </a:t>
            </a:r>
          </a:p>
          <a:p>
            <a:r>
              <a:rPr lang="en-US" sz="2400" b="1" dirty="0"/>
              <a:t>As president, you will work in cooperation with the chairpersons of these committees to effect regular functioning and reporting.  </a:t>
            </a:r>
          </a:p>
          <a:p>
            <a:endParaRPr lang="en-US" sz="2400" b="1" kern="0" dirty="0">
              <a:solidFill>
                <a:srgbClr val="55565A"/>
              </a:solidFill>
            </a:endParaRPr>
          </a:p>
          <a:p>
            <a:pPr>
              <a:lnSpc>
                <a:spcPct val="150000"/>
              </a:lnSpc>
            </a:pPr>
            <a:r>
              <a:rPr lang="en-US" sz="2400" b="1" dirty="0"/>
              <a:t>There are two categories of committees.</a:t>
            </a:r>
          </a:p>
          <a:p>
            <a:pPr marL="1828800" lvl="3" indent="-457200">
              <a:lnSpc>
                <a:spcPct val="150000"/>
              </a:lnSpc>
              <a:buFont typeface="+mj-lt"/>
              <a:buAutoNum type="arabicPeriod"/>
            </a:pPr>
            <a:r>
              <a:rPr lang="en-US" sz="2400" b="1" dirty="0"/>
              <a:t>Administrative</a:t>
            </a:r>
          </a:p>
          <a:p>
            <a:pPr marL="1828800" lvl="3" indent="-457200">
              <a:lnSpc>
                <a:spcPct val="150000"/>
              </a:lnSpc>
              <a:buFont typeface="+mj-lt"/>
              <a:buAutoNum type="arabicPeriod"/>
            </a:pPr>
            <a:r>
              <a:rPr lang="en-US" sz="2400" b="1" dirty="0"/>
              <a:t>Activities </a:t>
            </a: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5484" y="1603302"/>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098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9328"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35</a:t>
            </a:fld>
            <a:endParaRPr lang="en-US" sz="1000" dirty="0">
              <a:solidFill>
                <a:srgbClr val="00338D"/>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5566" y="1764268"/>
            <a:ext cx="4311925" cy="28956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A0B8D30-6C36-BDDE-5584-31EACB1C2EE7}"/>
              </a:ext>
            </a:extLst>
          </p:cNvPr>
          <p:cNvSpPr txBox="1"/>
          <p:nvPr/>
        </p:nvSpPr>
        <p:spPr>
          <a:xfrm>
            <a:off x="597159" y="1364158"/>
            <a:ext cx="7371184" cy="830997"/>
          </a:xfrm>
          <a:prstGeom prst="rect">
            <a:avLst/>
          </a:prstGeom>
          <a:noFill/>
        </p:spPr>
        <p:txBody>
          <a:bodyPr wrap="square" rtlCol="0">
            <a:spAutoFit/>
          </a:bodyPr>
          <a:lstStyle/>
          <a:p>
            <a:pPr algn="ctr"/>
            <a:r>
              <a:rPr lang="en-US" sz="2000" b="1" dirty="0"/>
              <a:t>Possible Administrative Committees</a:t>
            </a:r>
          </a:p>
          <a:p>
            <a:pPr algn="ctr"/>
            <a:r>
              <a:rPr lang="en-US" sz="2800" b="1" dirty="0"/>
              <a:t>What Administrative Committees do you have?</a:t>
            </a:r>
          </a:p>
        </p:txBody>
      </p:sp>
      <p:grpSp>
        <p:nvGrpSpPr>
          <p:cNvPr id="12" name="Group 11">
            <a:extLst>
              <a:ext uri="{FF2B5EF4-FFF2-40B4-BE49-F238E27FC236}">
                <a16:creationId xmlns:a16="http://schemas.microsoft.com/office/drawing/2014/main" id="{EF97C09B-2FC8-3476-20ED-3679C0F27134}"/>
              </a:ext>
            </a:extLst>
          </p:cNvPr>
          <p:cNvGrpSpPr/>
          <p:nvPr/>
        </p:nvGrpSpPr>
        <p:grpSpPr>
          <a:xfrm>
            <a:off x="2209800" y="2209800"/>
            <a:ext cx="4724400" cy="3820160"/>
            <a:chOff x="2209800" y="2209800"/>
            <a:chExt cx="4724400" cy="3820160"/>
          </a:xfrm>
        </p:grpSpPr>
        <p:grpSp>
          <p:nvGrpSpPr>
            <p:cNvPr id="13" name="Group 12">
              <a:extLst>
                <a:ext uri="{FF2B5EF4-FFF2-40B4-BE49-F238E27FC236}">
                  <a16:creationId xmlns:a16="http://schemas.microsoft.com/office/drawing/2014/main" id="{3264164A-359C-8392-4180-8F659EEE55FB}"/>
                </a:ext>
              </a:extLst>
            </p:cNvPr>
            <p:cNvGrpSpPr/>
            <p:nvPr/>
          </p:nvGrpSpPr>
          <p:grpSpPr>
            <a:xfrm>
              <a:off x="2209800" y="2209800"/>
              <a:ext cx="4724400" cy="3820160"/>
              <a:chOff x="2209800" y="2209800"/>
              <a:chExt cx="4724400" cy="3820160"/>
            </a:xfrm>
          </p:grpSpPr>
          <p:sp>
            <p:nvSpPr>
              <p:cNvPr id="26" name="Oval 25">
                <a:extLst>
                  <a:ext uri="{FF2B5EF4-FFF2-40B4-BE49-F238E27FC236}">
                    <a16:creationId xmlns:a16="http://schemas.microsoft.com/office/drawing/2014/main" id="{E44162B9-B0FD-B4ED-66E6-2523C037CCF3}"/>
                  </a:ext>
                </a:extLst>
              </p:cNvPr>
              <p:cNvSpPr/>
              <p:nvPr/>
            </p:nvSpPr>
            <p:spPr>
              <a:xfrm>
                <a:off x="3843020" y="22098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74509DAF-D122-7789-9A20-CDE15D6BB6B8}"/>
                  </a:ext>
                </a:extLst>
              </p:cNvPr>
              <p:cNvSpPr/>
              <p:nvPr/>
            </p:nvSpPr>
            <p:spPr>
              <a:xfrm>
                <a:off x="3850640" y="32004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8" name="Oval 27">
                <a:extLst>
                  <a:ext uri="{FF2B5EF4-FFF2-40B4-BE49-F238E27FC236}">
                    <a16:creationId xmlns:a16="http://schemas.microsoft.com/office/drawing/2014/main" id="{4D7D8028-5F99-B3F0-5F91-26340A26B1F2}"/>
                  </a:ext>
                </a:extLst>
              </p:cNvPr>
              <p:cNvSpPr/>
              <p:nvPr/>
            </p:nvSpPr>
            <p:spPr>
              <a:xfrm>
                <a:off x="5486400" y="32004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4E5C6A84-1569-B2F6-2CAC-258002A1BD6C}"/>
                  </a:ext>
                </a:extLst>
              </p:cNvPr>
              <p:cNvSpPr/>
              <p:nvPr/>
            </p:nvSpPr>
            <p:spPr>
              <a:xfrm>
                <a:off x="2209800" y="32004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0" name="Oval 29">
                <a:extLst>
                  <a:ext uri="{FF2B5EF4-FFF2-40B4-BE49-F238E27FC236}">
                    <a16:creationId xmlns:a16="http://schemas.microsoft.com/office/drawing/2014/main" id="{F592DBC2-0A43-B552-5200-091D4243A671}"/>
                  </a:ext>
                </a:extLst>
              </p:cNvPr>
              <p:cNvSpPr/>
              <p:nvPr/>
            </p:nvSpPr>
            <p:spPr>
              <a:xfrm>
                <a:off x="2209800" y="41910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1" name="Oval 30">
                <a:extLst>
                  <a:ext uri="{FF2B5EF4-FFF2-40B4-BE49-F238E27FC236}">
                    <a16:creationId xmlns:a16="http://schemas.microsoft.com/office/drawing/2014/main" id="{23D7725F-3FDA-5AA2-B6DA-FB58B1FB2631}"/>
                  </a:ext>
                </a:extLst>
              </p:cNvPr>
              <p:cNvSpPr/>
              <p:nvPr/>
            </p:nvSpPr>
            <p:spPr>
              <a:xfrm>
                <a:off x="5486400" y="41910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2" name="Oval 31">
                <a:extLst>
                  <a:ext uri="{FF2B5EF4-FFF2-40B4-BE49-F238E27FC236}">
                    <a16:creationId xmlns:a16="http://schemas.microsoft.com/office/drawing/2014/main" id="{A862FE38-A718-9D9B-E1BB-E734836E27D8}"/>
                  </a:ext>
                </a:extLst>
              </p:cNvPr>
              <p:cNvSpPr/>
              <p:nvPr/>
            </p:nvSpPr>
            <p:spPr>
              <a:xfrm>
                <a:off x="3845560" y="41910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3" name="Oval 32">
                <a:extLst>
                  <a:ext uri="{FF2B5EF4-FFF2-40B4-BE49-F238E27FC236}">
                    <a16:creationId xmlns:a16="http://schemas.microsoft.com/office/drawing/2014/main" id="{BF4CC9FE-CF69-53F6-F309-57AC66DA37BF}"/>
                  </a:ext>
                </a:extLst>
              </p:cNvPr>
              <p:cNvSpPr/>
              <p:nvPr/>
            </p:nvSpPr>
            <p:spPr>
              <a:xfrm>
                <a:off x="3848100" y="519176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4" name="Oval 33">
                <a:extLst>
                  <a:ext uri="{FF2B5EF4-FFF2-40B4-BE49-F238E27FC236}">
                    <a16:creationId xmlns:a16="http://schemas.microsoft.com/office/drawing/2014/main" id="{6BA4AA1D-A98B-D645-268A-ECBBEFFAA3BE}"/>
                  </a:ext>
                </a:extLst>
              </p:cNvPr>
              <p:cNvSpPr/>
              <p:nvPr/>
            </p:nvSpPr>
            <p:spPr>
              <a:xfrm>
                <a:off x="2209800" y="51435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5" name="Oval 34">
                <a:extLst>
                  <a:ext uri="{FF2B5EF4-FFF2-40B4-BE49-F238E27FC236}">
                    <a16:creationId xmlns:a16="http://schemas.microsoft.com/office/drawing/2014/main" id="{EAE4CBA5-3023-C65F-0FC5-5DD56738A506}"/>
                  </a:ext>
                </a:extLst>
              </p:cNvPr>
              <p:cNvSpPr/>
              <p:nvPr/>
            </p:nvSpPr>
            <p:spPr>
              <a:xfrm>
                <a:off x="5486400" y="519176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pSp>
        <p:sp>
          <p:nvSpPr>
            <p:cNvPr id="14" name="TextBox 13">
              <a:extLst>
                <a:ext uri="{FF2B5EF4-FFF2-40B4-BE49-F238E27FC236}">
                  <a16:creationId xmlns:a16="http://schemas.microsoft.com/office/drawing/2014/main" id="{D31D2779-C6BC-B76C-77D4-12B5E2BA95D9}"/>
                </a:ext>
              </a:extLst>
            </p:cNvPr>
            <p:cNvSpPr txBox="1"/>
            <p:nvPr/>
          </p:nvSpPr>
          <p:spPr>
            <a:xfrm>
              <a:off x="4038600" y="2362200"/>
              <a:ext cx="1066800" cy="461665"/>
            </a:xfrm>
            <a:prstGeom prst="rect">
              <a:avLst/>
            </a:prstGeom>
            <a:noFill/>
          </p:spPr>
          <p:txBody>
            <a:bodyPr wrap="square" rtlCol="0">
              <a:spAutoFit/>
            </a:bodyPr>
            <a:lstStyle/>
            <a:p>
              <a:r>
                <a:rPr lang="en-US" sz="1200" b="1" dirty="0"/>
                <a:t>Constitution and Bylaws</a:t>
              </a:r>
            </a:p>
          </p:txBody>
        </p:sp>
        <p:sp>
          <p:nvSpPr>
            <p:cNvPr id="17" name="TextBox 16">
              <a:extLst>
                <a:ext uri="{FF2B5EF4-FFF2-40B4-BE49-F238E27FC236}">
                  <a16:creationId xmlns:a16="http://schemas.microsoft.com/office/drawing/2014/main" id="{066130E1-068D-F7F5-A702-286827566554}"/>
                </a:ext>
              </a:extLst>
            </p:cNvPr>
            <p:cNvSpPr txBox="1"/>
            <p:nvPr/>
          </p:nvSpPr>
          <p:spPr>
            <a:xfrm>
              <a:off x="2399356" y="3480997"/>
              <a:ext cx="1066800" cy="276999"/>
            </a:xfrm>
            <a:prstGeom prst="rect">
              <a:avLst/>
            </a:prstGeom>
            <a:noFill/>
          </p:spPr>
          <p:txBody>
            <a:bodyPr wrap="square" rtlCol="0">
              <a:spAutoFit/>
            </a:bodyPr>
            <a:lstStyle/>
            <a:p>
              <a:r>
                <a:rPr lang="en-US" sz="1200" b="1"/>
                <a:t>Attendance</a:t>
              </a:r>
              <a:endParaRPr lang="en-US" sz="1200" b="1" dirty="0"/>
            </a:p>
          </p:txBody>
        </p:sp>
        <p:sp>
          <p:nvSpPr>
            <p:cNvPr id="18" name="TextBox 17">
              <a:extLst>
                <a:ext uri="{FF2B5EF4-FFF2-40B4-BE49-F238E27FC236}">
                  <a16:creationId xmlns:a16="http://schemas.microsoft.com/office/drawing/2014/main" id="{9EFC730E-6A7F-F054-6273-CA7923CC608E}"/>
                </a:ext>
              </a:extLst>
            </p:cNvPr>
            <p:cNvSpPr txBox="1"/>
            <p:nvPr/>
          </p:nvSpPr>
          <p:spPr>
            <a:xfrm>
              <a:off x="4041140" y="3388666"/>
              <a:ext cx="1140460" cy="461665"/>
            </a:xfrm>
            <a:prstGeom prst="rect">
              <a:avLst/>
            </a:prstGeom>
            <a:noFill/>
          </p:spPr>
          <p:txBody>
            <a:bodyPr wrap="square" rtlCol="0">
              <a:spAutoFit/>
            </a:bodyPr>
            <a:lstStyle/>
            <a:p>
              <a:r>
                <a:rPr lang="en-US" sz="1200" b="1" dirty="0"/>
                <a:t>Leadership Development</a:t>
              </a:r>
            </a:p>
          </p:txBody>
        </p:sp>
        <p:sp>
          <p:nvSpPr>
            <p:cNvPr id="19" name="TextBox 18">
              <a:extLst>
                <a:ext uri="{FF2B5EF4-FFF2-40B4-BE49-F238E27FC236}">
                  <a16:creationId xmlns:a16="http://schemas.microsoft.com/office/drawing/2014/main" id="{3622BA90-E187-E7E4-F935-ACCEF7578B4D}"/>
                </a:ext>
              </a:extLst>
            </p:cNvPr>
            <p:cNvSpPr txBox="1"/>
            <p:nvPr/>
          </p:nvSpPr>
          <p:spPr>
            <a:xfrm>
              <a:off x="5772150" y="3480997"/>
              <a:ext cx="876300" cy="276999"/>
            </a:xfrm>
            <a:prstGeom prst="rect">
              <a:avLst/>
            </a:prstGeom>
            <a:noFill/>
          </p:spPr>
          <p:txBody>
            <a:bodyPr wrap="square" rtlCol="0">
              <a:spAutoFit/>
            </a:bodyPr>
            <a:lstStyle/>
            <a:p>
              <a:pPr algn="ctr"/>
              <a:r>
                <a:rPr lang="en-US" sz="1200" b="1" dirty="0"/>
                <a:t>Greeter</a:t>
              </a:r>
            </a:p>
          </p:txBody>
        </p:sp>
        <p:sp>
          <p:nvSpPr>
            <p:cNvPr id="20" name="TextBox 19">
              <a:extLst>
                <a:ext uri="{FF2B5EF4-FFF2-40B4-BE49-F238E27FC236}">
                  <a16:creationId xmlns:a16="http://schemas.microsoft.com/office/drawing/2014/main" id="{4284386B-542A-EE12-555E-4B2C882991F9}"/>
                </a:ext>
              </a:extLst>
            </p:cNvPr>
            <p:cNvSpPr txBox="1"/>
            <p:nvPr/>
          </p:nvSpPr>
          <p:spPr>
            <a:xfrm>
              <a:off x="5772150" y="4471600"/>
              <a:ext cx="876300" cy="276999"/>
            </a:xfrm>
            <a:prstGeom prst="rect">
              <a:avLst/>
            </a:prstGeom>
            <a:noFill/>
          </p:spPr>
          <p:txBody>
            <a:bodyPr wrap="square" rtlCol="0">
              <a:spAutoFit/>
            </a:bodyPr>
            <a:lstStyle/>
            <a:p>
              <a:r>
                <a:rPr lang="en-US" sz="1200" b="1" dirty="0"/>
                <a:t>Program</a:t>
              </a:r>
            </a:p>
          </p:txBody>
        </p:sp>
        <p:sp>
          <p:nvSpPr>
            <p:cNvPr id="21" name="TextBox 20">
              <a:extLst>
                <a:ext uri="{FF2B5EF4-FFF2-40B4-BE49-F238E27FC236}">
                  <a16:creationId xmlns:a16="http://schemas.microsoft.com/office/drawing/2014/main" id="{239E851A-4A9E-78E5-A721-98B3F2580B99}"/>
                </a:ext>
              </a:extLst>
            </p:cNvPr>
            <p:cNvSpPr txBox="1"/>
            <p:nvPr/>
          </p:nvSpPr>
          <p:spPr>
            <a:xfrm>
              <a:off x="5562600" y="5239432"/>
              <a:ext cx="1295400" cy="646331"/>
            </a:xfrm>
            <a:prstGeom prst="rect">
              <a:avLst/>
            </a:prstGeom>
            <a:noFill/>
          </p:spPr>
          <p:txBody>
            <a:bodyPr wrap="square" rtlCol="0">
              <a:spAutoFit/>
            </a:bodyPr>
            <a:lstStyle/>
            <a:p>
              <a:pPr algn="ctr"/>
              <a:r>
                <a:rPr lang="en-US" sz="1200" b="1" dirty="0"/>
                <a:t>Public </a:t>
              </a:r>
            </a:p>
            <a:p>
              <a:pPr algn="ctr"/>
              <a:r>
                <a:rPr lang="en-US" sz="1200" b="1" dirty="0"/>
                <a:t>Relations and </a:t>
              </a:r>
            </a:p>
            <a:p>
              <a:pPr algn="ctr"/>
              <a:r>
                <a:rPr lang="en-US" sz="1200" b="1" dirty="0"/>
                <a:t>Communication</a:t>
              </a:r>
            </a:p>
          </p:txBody>
        </p:sp>
        <p:sp>
          <p:nvSpPr>
            <p:cNvPr id="22" name="TextBox 21">
              <a:extLst>
                <a:ext uri="{FF2B5EF4-FFF2-40B4-BE49-F238E27FC236}">
                  <a16:creationId xmlns:a16="http://schemas.microsoft.com/office/drawing/2014/main" id="{06EED016-AD1C-E6BF-A5A2-3194BCB06F7F}"/>
                </a:ext>
              </a:extLst>
            </p:cNvPr>
            <p:cNvSpPr txBox="1"/>
            <p:nvPr/>
          </p:nvSpPr>
          <p:spPr>
            <a:xfrm>
              <a:off x="4038600" y="4471599"/>
              <a:ext cx="1066800" cy="276999"/>
            </a:xfrm>
            <a:prstGeom prst="rect">
              <a:avLst/>
            </a:prstGeom>
            <a:noFill/>
          </p:spPr>
          <p:txBody>
            <a:bodyPr wrap="square" rtlCol="0">
              <a:spAutoFit/>
            </a:bodyPr>
            <a:lstStyle/>
            <a:p>
              <a:pPr algn="ctr"/>
              <a:r>
                <a:rPr lang="en-US" sz="1200" b="1" dirty="0"/>
                <a:t>Membership</a:t>
              </a:r>
            </a:p>
          </p:txBody>
        </p:sp>
        <p:sp>
          <p:nvSpPr>
            <p:cNvPr id="23" name="TextBox 22">
              <a:extLst>
                <a:ext uri="{FF2B5EF4-FFF2-40B4-BE49-F238E27FC236}">
                  <a16:creationId xmlns:a16="http://schemas.microsoft.com/office/drawing/2014/main" id="{62A600DB-916E-4B4B-8D32-05B9CA9D2BA6}"/>
                </a:ext>
              </a:extLst>
            </p:cNvPr>
            <p:cNvSpPr txBox="1"/>
            <p:nvPr/>
          </p:nvSpPr>
          <p:spPr>
            <a:xfrm>
              <a:off x="4154170" y="5424100"/>
              <a:ext cx="914400" cy="276999"/>
            </a:xfrm>
            <a:prstGeom prst="rect">
              <a:avLst/>
            </a:prstGeom>
            <a:noFill/>
          </p:spPr>
          <p:txBody>
            <a:bodyPr wrap="square" rtlCol="0">
              <a:spAutoFit/>
            </a:bodyPr>
            <a:lstStyle/>
            <a:p>
              <a:pPr algn="ctr"/>
              <a:r>
                <a:rPr lang="en-US" sz="1200" b="1" dirty="0"/>
                <a:t>Finance</a:t>
              </a:r>
            </a:p>
          </p:txBody>
        </p:sp>
        <p:sp>
          <p:nvSpPr>
            <p:cNvPr id="24" name="TextBox 23">
              <a:extLst>
                <a:ext uri="{FF2B5EF4-FFF2-40B4-BE49-F238E27FC236}">
                  <a16:creationId xmlns:a16="http://schemas.microsoft.com/office/drawing/2014/main" id="{F4E9BC88-2DBA-7A44-CA3C-DFCA135AAF3A}"/>
                </a:ext>
              </a:extLst>
            </p:cNvPr>
            <p:cNvSpPr txBox="1"/>
            <p:nvPr/>
          </p:nvSpPr>
          <p:spPr>
            <a:xfrm>
              <a:off x="2400300" y="4379267"/>
              <a:ext cx="1066800" cy="461665"/>
            </a:xfrm>
            <a:prstGeom prst="rect">
              <a:avLst/>
            </a:prstGeom>
            <a:noFill/>
          </p:spPr>
          <p:txBody>
            <a:bodyPr wrap="square" rtlCol="0">
              <a:spAutoFit/>
            </a:bodyPr>
            <a:lstStyle/>
            <a:p>
              <a:pPr algn="ctr"/>
              <a:r>
                <a:rPr lang="en-US" sz="1200" b="1" dirty="0"/>
                <a:t>Lions Information</a:t>
              </a:r>
            </a:p>
          </p:txBody>
        </p:sp>
        <p:sp>
          <p:nvSpPr>
            <p:cNvPr id="25" name="TextBox 24">
              <a:extLst>
                <a:ext uri="{FF2B5EF4-FFF2-40B4-BE49-F238E27FC236}">
                  <a16:creationId xmlns:a16="http://schemas.microsoft.com/office/drawing/2014/main" id="{B18BDD6F-A91A-F6EC-FEEA-C2A5CAF46E1A}"/>
                </a:ext>
              </a:extLst>
            </p:cNvPr>
            <p:cNvSpPr txBox="1"/>
            <p:nvPr/>
          </p:nvSpPr>
          <p:spPr>
            <a:xfrm>
              <a:off x="2400300" y="5331766"/>
              <a:ext cx="1066800" cy="461665"/>
            </a:xfrm>
            <a:prstGeom prst="rect">
              <a:avLst/>
            </a:prstGeom>
            <a:noFill/>
          </p:spPr>
          <p:txBody>
            <a:bodyPr wrap="square" rtlCol="0">
              <a:spAutoFit/>
            </a:bodyPr>
            <a:lstStyle/>
            <a:p>
              <a:pPr algn="ctr"/>
              <a:r>
                <a:rPr lang="en-US" sz="1200" b="1" dirty="0"/>
                <a:t>Information Technology</a:t>
              </a:r>
            </a:p>
          </p:txBody>
        </p:sp>
      </p:grpSp>
    </p:spTree>
    <p:extLst>
      <p:ext uri="{BB962C8B-B14F-4D97-AF65-F5344CB8AC3E}">
        <p14:creationId xmlns:p14="http://schemas.microsoft.com/office/powerpoint/2010/main" val="128472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9328"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36</a:t>
            </a:fld>
            <a:endParaRPr lang="en-US" sz="1000" dirty="0">
              <a:solidFill>
                <a:srgbClr val="00338D"/>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4402" y="1866908"/>
            <a:ext cx="4198441" cy="2819392"/>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Group 35">
            <a:extLst>
              <a:ext uri="{FF2B5EF4-FFF2-40B4-BE49-F238E27FC236}">
                <a16:creationId xmlns:a16="http://schemas.microsoft.com/office/drawing/2014/main" id="{4E884E69-EDAB-EBF3-D330-B42265B8D33F}"/>
              </a:ext>
            </a:extLst>
          </p:cNvPr>
          <p:cNvGrpSpPr/>
          <p:nvPr/>
        </p:nvGrpSpPr>
        <p:grpSpPr>
          <a:xfrm>
            <a:off x="2212340" y="2743200"/>
            <a:ext cx="4724400" cy="2829560"/>
            <a:chOff x="2212340" y="3200400"/>
            <a:chExt cx="4724400" cy="2829560"/>
          </a:xfrm>
        </p:grpSpPr>
        <p:sp>
          <p:nvSpPr>
            <p:cNvPr id="37" name="Oval 36">
              <a:extLst>
                <a:ext uri="{FF2B5EF4-FFF2-40B4-BE49-F238E27FC236}">
                  <a16:creationId xmlns:a16="http://schemas.microsoft.com/office/drawing/2014/main" id="{AB87536D-10BE-9418-77DF-1D0EF62A08A5}"/>
                </a:ext>
              </a:extLst>
            </p:cNvPr>
            <p:cNvSpPr/>
            <p:nvPr/>
          </p:nvSpPr>
          <p:spPr>
            <a:xfrm>
              <a:off x="3853180" y="32004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8" name="Oval 37">
              <a:extLst>
                <a:ext uri="{FF2B5EF4-FFF2-40B4-BE49-F238E27FC236}">
                  <a16:creationId xmlns:a16="http://schemas.microsoft.com/office/drawing/2014/main" id="{CE178452-533E-450D-2C59-C31450F6BAE5}"/>
                </a:ext>
              </a:extLst>
            </p:cNvPr>
            <p:cNvSpPr/>
            <p:nvPr/>
          </p:nvSpPr>
          <p:spPr>
            <a:xfrm>
              <a:off x="5488940" y="32004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9" name="Oval 38">
              <a:extLst>
                <a:ext uri="{FF2B5EF4-FFF2-40B4-BE49-F238E27FC236}">
                  <a16:creationId xmlns:a16="http://schemas.microsoft.com/office/drawing/2014/main" id="{78FBEC8D-6FFB-B0F7-6949-426F3FDC9740}"/>
                </a:ext>
              </a:extLst>
            </p:cNvPr>
            <p:cNvSpPr/>
            <p:nvPr/>
          </p:nvSpPr>
          <p:spPr>
            <a:xfrm>
              <a:off x="2212340" y="32004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0" name="Oval 39">
              <a:extLst>
                <a:ext uri="{FF2B5EF4-FFF2-40B4-BE49-F238E27FC236}">
                  <a16:creationId xmlns:a16="http://schemas.microsoft.com/office/drawing/2014/main" id="{3896D992-A8C7-67B9-5253-751B501FDB3D}"/>
                </a:ext>
              </a:extLst>
            </p:cNvPr>
            <p:cNvSpPr/>
            <p:nvPr/>
          </p:nvSpPr>
          <p:spPr>
            <a:xfrm>
              <a:off x="2212340" y="41910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1" name="Oval 40">
              <a:extLst>
                <a:ext uri="{FF2B5EF4-FFF2-40B4-BE49-F238E27FC236}">
                  <a16:creationId xmlns:a16="http://schemas.microsoft.com/office/drawing/2014/main" id="{448DAF78-2928-9B80-9351-573B69827258}"/>
                </a:ext>
              </a:extLst>
            </p:cNvPr>
            <p:cNvSpPr/>
            <p:nvPr/>
          </p:nvSpPr>
          <p:spPr>
            <a:xfrm>
              <a:off x="5488940" y="41910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2" name="Oval 41">
              <a:extLst>
                <a:ext uri="{FF2B5EF4-FFF2-40B4-BE49-F238E27FC236}">
                  <a16:creationId xmlns:a16="http://schemas.microsoft.com/office/drawing/2014/main" id="{84291FFD-EEDC-EB06-AB79-2CB55912E45D}"/>
                </a:ext>
              </a:extLst>
            </p:cNvPr>
            <p:cNvSpPr/>
            <p:nvPr/>
          </p:nvSpPr>
          <p:spPr>
            <a:xfrm>
              <a:off x="3848100" y="41910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3" name="Oval 42">
              <a:extLst>
                <a:ext uri="{FF2B5EF4-FFF2-40B4-BE49-F238E27FC236}">
                  <a16:creationId xmlns:a16="http://schemas.microsoft.com/office/drawing/2014/main" id="{7A15AA77-D0F8-7F97-A4FE-1C5EDB1B4272}"/>
                </a:ext>
              </a:extLst>
            </p:cNvPr>
            <p:cNvSpPr/>
            <p:nvPr/>
          </p:nvSpPr>
          <p:spPr>
            <a:xfrm>
              <a:off x="3850640" y="519176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4" name="Oval 43">
              <a:extLst>
                <a:ext uri="{FF2B5EF4-FFF2-40B4-BE49-F238E27FC236}">
                  <a16:creationId xmlns:a16="http://schemas.microsoft.com/office/drawing/2014/main" id="{F52331D4-155F-D4E3-00B7-A131441D42A3}"/>
                </a:ext>
              </a:extLst>
            </p:cNvPr>
            <p:cNvSpPr/>
            <p:nvPr/>
          </p:nvSpPr>
          <p:spPr>
            <a:xfrm>
              <a:off x="2212340" y="514350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5" name="Oval 44">
              <a:extLst>
                <a:ext uri="{FF2B5EF4-FFF2-40B4-BE49-F238E27FC236}">
                  <a16:creationId xmlns:a16="http://schemas.microsoft.com/office/drawing/2014/main" id="{2F6DE4E3-5402-88EC-C2DE-496019D6BCFF}"/>
                </a:ext>
              </a:extLst>
            </p:cNvPr>
            <p:cNvSpPr/>
            <p:nvPr/>
          </p:nvSpPr>
          <p:spPr>
            <a:xfrm>
              <a:off x="5488940" y="5191760"/>
              <a:ext cx="1447800" cy="838200"/>
            </a:xfrm>
            <a:prstGeom prst="ellipse">
              <a:avLst/>
            </a:prstGeom>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6" name="TextBox 45">
              <a:extLst>
                <a:ext uri="{FF2B5EF4-FFF2-40B4-BE49-F238E27FC236}">
                  <a16:creationId xmlns:a16="http://schemas.microsoft.com/office/drawing/2014/main" id="{E2EFC625-6BA9-92C2-189F-AB4CB8EE9425}"/>
                </a:ext>
              </a:extLst>
            </p:cNvPr>
            <p:cNvSpPr txBox="1"/>
            <p:nvPr/>
          </p:nvSpPr>
          <p:spPr>
            <a:xfrm>
              <a:off x="2402840" y="3220720"/>
              <a:ext cx="1066800" cy="830997"/>
            </a:xfrm>
            <a:prstGeom prst="rect">
              <a:avLst/>
            </a:prstGeom>
            <a:noFill/>
          </p:spPr>
          <p:txBody>
            <a:bodyPr wrap="square" rtlCol="0">
              <a:spAutoFit/>
            </a:bodyPr>
            <a:lstStyle/>
            <a:p>
              <a:pPr algn="ctr"/>
              <a:r>
                <a:rPr lang="en-US" sz="1200" b="1" dirty="0"/>
                <a:t>Sight Preservation Awareness &amp; Action</a:t>
              </a:r>
            </a:p>
          </p:txBody>
        </p:sp>
        <p:sp>
          <p:nvSpPr>
            <p:cNvPr id="47" name="TextBox 46">
              <a:extLst>
                <a:ext uri="{FF2B5EF4-FFF2-40B4-BE49-F238E27FC236}">
                  <a16:creationId xmlns:a16="http://schemas.microsoft.com/office/drawing/2014/main" id="{7287478C-84FC-EFB6-4192-1523394E1B4A}"/>
                </a:ext>
              </a:extLst>
            </p:cNvPr>
            <p:cNvSpPr txBox="1"/>
            <p:nvPr/>
          </p:nvSpPr>
          <p:spPr>
            <a:xfrm>
              <a:off x="4000500" y="3200400"/>
              <a:ext cx="1140460" cy="830997"/>
            </a:xfrm>
            <a:prstGeom prst="rect">
              <a:avLst/>
            </a:prstGeom>
            <a:noFill/>
          </p:spPr>
          <p:txBody>
            <a:bodyPr wrap="square" rtlCol="0">
              <a:spAutoFit/>
            </a:bodyPr>
            <a:lstStyle/>
            <a:p>
              <a:pPr algn="ctr"/>
              <a:r>
                <a:rPr lang="en-US" sz="1200" b="1" dirty="0"/>
                <a:t>Hearing Preservation Awareness &amp; Action</a:t>
              </a:r>
            </a:p>
          </p:txBody>
        </p:sp>
        <p:sp>
          <p:nvSpPr>
            <p:cNvPr id="48" name="TextBox 47">
              <a:extLst>
                <a:ext uri="{FF2B5EF4-FFF2-40B4-BE49-F238E27FC236}">
                  <a16:creationId xmlns:a16="http://schemas.microsoft.com/office/drawing/2014/main" id="{5D066661-F2B9-FA53-3B6C-37471BDA72C3}"/>
                </a:ext>
              </a:extLst>
            </p:cNvPr>
            <p:cNvSpPr txBox="1"/>
            <p:nvPr/>
          </p:nvSpPr>
          <p:spPr>
            <a:xfrm>
              <a:off x="5638800" y="3424535"/>
              <a:ext cx="1221740" cy="461665"/>
            </a:xfrm>
            <a:prstGeom prst="rect">
              <a:avLst/>
            </a:prstGeom>
            <a:noFill/>
          </p:spPr>
          <p:txBody>
            <a:bodyPr wrap="square" rtlCol="0">
              <a:spAutoFit/>
            </a:bodyPr>
            <a:lstStyle/>
            <a:p>
              <a:pPr algn="ctr"/>
              <a:r>
                <a:rPr lang="en-US" sz="1200" b="1" dirty="0"/>
                <a:t>Environmental Services</a:t>
              </a:r>
            </a:p>
          </p:txBody>
        </p:sp>
        <p:sp>
          <p:nvSpPr>
            <p:cNvPr id="49" name="TextBox 48">
              <a:extLst>
                <a:ext uri="{FF2B5EF4-FFF2-40B4-BE49-F238E27FC236}">
                  <a16:creationId xmlns:a16="http://schemas.microsoft.com/office/drawing/2014/main" id="{FC5208B6-918E-31EA-1637-0F3E3C64C21B}"/>
                </a:ext>
              </a:extLst>
            </p:cNvPr>
            <p:cNvSpPr txBox="1"/>
            <p:nvPr/>
          </p:nvSpPr>
          <p:spPr>
            <a:xfrm>
              <a:off x="5601970" y="4343400"/>
              <a:ext cx="1221740" cy="461665"/>
            </a:xfrm>
            <a:prstGeom prst="rect">
              <a:avLst/>
            </a:prstGeom>
            <a:noFill/>
          </p:spPr>
          <p:txBody>
            <a:bodyPr wrap="square" rtlCol="0">
              <a:spAutoFit/>
            </a:bodyPr>
            <a:lstStyle/>
            <a:p>
              <a:pPr algn="ctr"/>
              <a:r>
                <a:rPr lang="en-US" sz="1200" b="1" dirty="0"/>
                <a:t>Diabetes Awareness</a:t>
              </a:r>
            </a:p>
          </p:txBody>
        </p:sp>
        <p:sp>
          <p:nvSpPr>
            <p:cNvPr id="50" name="TextBox 49">
              <a:extLst>
                <a:ext uri="{FF2B5EF4-FFF2-40B4-BE49-F238E27FC236}">
                  <a16:creationId xmlns:a16="http://schemas.microsoft.com/office/drawing/2014/main" id="{BD1A7962-EA6F-F935-F29A-A898C64BAD6E}"/>
                </a:ext>
              </a:extLst>
            </p:cNvPr>
            <p:cNvSpPr txBox="1"/>
            <p:nvPr/>
          </p:nvSpPr>
          <p:spPr>
            <a:xfrm>
              <a:off x="5565140" y="5389601"/>
              <a:ext cx="1295400" cy="461665"/>
            </a:xfrm>
            <a:prstGeom prst="rect">
              <a:avLst/>
            </a:prstGeom>
            <a:noFill/>
          </p:spPr>
          <p:txBody>
            <a:bodyPr wrap="square" rtlCol="0">
              <a:spAutoFit/>
            </a:bodyPr>
            <a:lstStyle/>
            <a:p>
              <a:pPr algn="ctr"/>
              <a:r>
                <a:rPr lang="en-US" sz="1200" b="1" dirty="0"/>
                <a:t>International Relations</a:t>
              </a:r>
            </a:p>
          </p:txBody>
        </p:sp>
        <p:sp>
          <p:nvSpPr>
            <p:cNvPr id="51" name="TextBox 50">
              <a:extLst>
                <a:ext uri="{FF2B5EF4-FFF2-40B4-BE49-F238E27FC236}">
                  <a16:creationId xmlns:a16="http://schemas.microsoft.com/office/drawing/2014/main" id="{A6EFFC2A-28AC-1993-96AC-1B44BD266130}"/>
                </a:ext>
              </a:extLst>
            </p:cNvPr>
            <p:cNvSpPr txBox="1"/>
            <p:nvPr/>
          </p:nvSpPr>
          <p:spPr>
            <a:xfrm>
              <a:off x="3848100" y="4343400"/>
              <a:ext cx="1447800" cy="461665"/>
            </a:xfrm>
            <a:prstGeom prst="rect">
              <a:avLst/>
            </a:prstGeom>
            <a:noFill/>
          </p:spPr>
          <p:txBody>
            <a:bodyPr wrap="square" rtlCol="0">
              <a:spAutoFit/>
            </a:bodyPr>
            <a:lstStyle/>
            <a:p>
              <a:pPr algn="ctr"/>
              <a:r>
                <a:rPr lang="en-US" sz="1200" b="1" dirty="0"/>
                <a:t>Disaster Preparedness</a:t>
              </a:r>
            </a:p>
          </p:txBody>
        </p:sp>
        <p:sp>
          <p:nvSpPr>
            <p:cNvPr id="52" name="TextBox 51">
              <a:extLst>
                <a:ext uri="{FF2B5EF4-FFF2-40B4-BE49-F238E27FC236}">
                  <a16:creationId xmlns:a16="http://schemas.microsoft.com/office/drawing/2014/main" id="{512D4DBE-676A-4E04-82C0-A605734D40BB}"/>
                </a:ext>
              </a:extLst>
            </p:cNvPr>
            <p:cNvSpPr txBox="1"/>
            <p:nvPr/>
          </p:nvSpPr>
          <p:spPr>
            <a:xfrm>
              <a:off x="3855720" y="5415895"/>
              <a:ext cx="1442720" cy="461665"/>
            </a:xfrm>
            <a:prstGeom prst="rect">
              <a:avLst/>
            </a:prstGeom>
            <a:noFill/>
          </p:spPr>
          <p:txBody>
            <a:bodyPr wrap="square" rtlCol="0">
              <a:spAutoFit/>
            </a:bodyPr>
            <a:lstStyle/>
            <a:p>
              <a:pPr algn="ctr"/>
              <a:r>
                <a:rPr lang="en-US" sz="1200" b="1" dirty="0"/>
                <a:t>Lions Opportunities for Youth</a:t>
              </a:r>
            </a:p>
          </p:txBody>
        </p:sp>
        <p:sp>
          <p:nvSpPr>
            <p:cNvPr id="53" name="TextBox 52">
              <a:extLst>
                <a:ext uri="{FF2B5EF4-FFF2-40B4-BE49-F238E27FC236}">
                  <a16:creationId xmlns:a16="http://schemas.microsoft.com/office/drawing/2014/main" id="{1003F72C-B048-B697-5225-C6E08C4C754D}"/>
                </a:ext>
              </a:extLst>
            </p:cNvPr>
            <p:cNvSpPr txBox="1"/>
            <p:nvPr/>
          </p:nvSpPr>
          <p:spPr>
            <a:xfrm>
              <a:off x="2402840" y="4379267"/>
              <a:ext cx="1066800" cy="461665"/>
            </a:xfrm>
            <a:prstGeom prst="rect">
              <a:avLst/>
            </a:prstGeom>
            <a:noFill/>
          </p:spPr>
          <p:txBody>
            <a:bodyPr wrap="square" rtlCol="0">
              <a:spAutoFit/>
            </a:bodyPr>
            <a:lstStyle/>
            <a:p>
              <a:pPr algn="ctr"/>
              <a:r>
                <a:rPr lang="en-US" sz="1200" b="1" dirty="0"/>
                <a:t>Community Services</a:t>
              </a:r>
            </a:p>
          </p:txBody>
        </p:sp>
        <p:sp>
          <p:nvSpPr>
            <p:cNvPr id="54" name="TextBox 53">
              <a:extLst>
                <a:ext uri="{FF2B5EF4-FFF2-40B4-BE49-F238E27FC236}">
                  <a16:creationId xmlns:a16="http://schemas.microsoft.com/office/drawing/2014/main" id="{59BD84CA-9C2F-0E71-B7B8-74256B81AAC7}"/>
                </a:ext>
              </a:extLst>
            </p:cNvPr>
            <p:cNvSpPr txBox="1"/>
            <p:nvPr/>
          </p:nvSpPr>
          <p:spPr>
            <a:xfrm>
              <a:off x="2212340" y="5331766"/>
              <a:ext cx="1447800" cy="461665"/>
            </a:xfrm>
            <a:prstGeom prst="rect">
              <a:avLst/>
            </a:prstGeom>
            <a:noFill/>
          </p:spPr>
          <p:txBody>
            <a:bodyPr wrap="square" rtlCol="0">
              <a:spAutoFit/>
            </a:bodyPr>
            <a:lstStyle/>
            <a:p>
              <a:pPr algn="ctr"/>
              <a:r>
                <a:rPr lang="en-US" sz="1200" b="1" dirty="0"/>
                <a:t>Lions Services for Children</a:t>
              </a:r>
            </a:p>
          </p:txBody>
        </p:sp>
      </p:grpSp>
      <p:sp>
        <p:nvSpPr>
          <p:cNvPr id="55" name="TextBox 54">
            <a:extLst>
              <a:ext uri="{FF2B5EF4-FFF2-40B4-BE49-F238E27FC236}">
                <a16:creationId xmlns:a16="http://schemas.microsoft.com/office/drawing/2014/main" id="{4E184D95-6F69-405F-0ED1-44B5FED9573B}"/>
              </a:ext>
            </a:extLst>
          </p:cNvPr>
          <p:cNvSpPr txBox="1"/>
          <p:nvPr/>
        </p:nvSpPr>
        <p:spPr>
          <a:xfrm>
            <a:off x="662473" y="1458639"/>
            <a:ext cx="8061649" cy="1138773"/>
          </a:xfrm>
          <a:prstGeom prst="rect">
            <a:avLst/>
          </a:prstGeom>
          <a:noFill/>
        </p:spPr>
        <p:txBody>
          <a:bodyPr wrap="square" rtlCol="0">
            <a:spAutoFit/>
          </a:bodyPr>
          <a:lstStyle/>
          <a:p>
            <a:pPr algn="ctr"/>
            <a:r>
              <a:rPr lang="en-US" sz="2000" b="1" dirty="0"/>
              <a:t>Possible Service / Activities Committees</a:t>
            </a:r>
          </a:p>
          <a:p>
            <a:pPr algn="ctr"/>
            <a:r>
              <a:rPr lang="en-US" sz="2800" b="1" dirty="0"/>
              <a:t>What Service / Activities Committees do you have?</a:t>
            </a:r>
          </a:p>
          <a:p>
            <a:pPr algn="ctr"/>
            <a:endParaRPr lang="en-US" sz="2000" b="1" dirty="0"/>
          </a:p>
        </p:txBody>
      </p:sp>
    </p:spTree>
    <p:extLst>
      <p:ext uri="{BB962C8B-B14F-4D97-AF65-F5344CB8AC3E}">
        <p14:creationId xmlns:p14="http://schemas.microsoft.com/office/powerpoint/2010/main" val="123439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childTnLst>
                                </p:cTn>
                              </p:par>
                              <p:par>
                                <p:cTn id="8" presetID="10" presetClass="entr" presetSubtype="0" fill="hold" nodeType="withEffect">
                                  <p:stCondLst>
                                    <p:cond delay="100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9328"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37</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662473" y="1390261"/>
            <a:ext cx="7782735" cy="5060799"/>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000" b="1" dirty="0"/>
              <a:t>Next let’s look at Elections.  </a:t>
            </a:r>
          </a:p>
          <a:p>
            <a:pPr marL="342900" indent="-342900">
              <a:buFont typeface="Arial" pitchFamily="34" charset="0"/>
              <a:buChar char="•"/>
            </a:pPr>
            <a:r>
              <a:rPr lang="en-US" sz="2000" b="1" dirty="0"/>
              <a:t>The president needs to appoint a nominating committee, which will submit the names of the candidates for club officers to the club at the nomination meeting.</a:t>
            </a:r>
          </a:p>
          <a:p>
            <a:pPr marL="342900" indent="-342900">
              <a:buFont typeface="Arial" pitchFamily="34" charset="0"/>
              <a:buChar char="•"/>
            </a:pPr>
            <a:endParaRPr lang="en-US" sz="700" b="1" dirty="0"/>
          </a:p>
          <a:p>
            <a:pPr marL="342900" indent="-342900">
              <a:buFont typeface="Arial" pitchFamily="34" charset="0"/>
              <a:buChar char="•"/>
            </a:pPr>
            <a:r>
              <a:rPr lang="en-US" sz="2000" b="1" dirty="0"/>
              <a:t>The nomination meeting is held in March or earlier. Club members must be informed of the meeting at least 14 days in advance.</a:t>
            </a:r>
            <a:endParaRPr lang="en-US" sz="2000" b="1" dirty="0">
              <a:solidFill>
                <a:srgbClr val="FF0000"/>
              </a:solidFill>
            </a:endParaRPr>
          </a:p>
          <a:p>
            <a:pPr marL="171450" indent="-171450">
              <a:buFont typeface="Arial" pitchFamily="34" charset="0"/>
              <a:buChar char="•"/>
            </a:pPr>
            <a:endParaRPr lang="en-US" sz="700" b="1" dirty="0"/>
          </a:p>
          <a:p>
            <a:pPr marL="342900" indent="-342900">
              <a:buFont typeface="Arial" pitchFamily="34" charset="0"/>
              <a:buChar char="•"/>
            </a:pPr>
            <a:r>
              <a:rPr lang="en-US" sz="2000" b="1" dirty="0"/>
              <a:t>An election meeting needs to take place no later than April. Notice of the meeting should be sent to club members 14 days in advance and should include the names of all approved nominees.</a:t>
            </a:r>
          </a:p>
          <a:p>
            <a:pPr marL="342900" indent="-342900">
              <a:buFont typeface="Arial" pitchFamily="34" charset="0"/>
              <a:buChar char="•"/>
            </a:pPr>
            <a:endParaRPr lang="en-US" b="1" dirty="0"/>
          </a:p>
          <a:p>
            <a:pPr marL="342900" indent="-342900">
              <a:buFont typeface="Arial" pitchFamily="34" charset="0"/>
              <a:buChar char="•"/>
            </a:pPr>
            <a:r>
              <a:rPr lang="en-US" sz="2000" b="1" dirty="0"/>
              <a:t>Clubs can hold elections earlier but not later than April.</a:t>
            </a:r>
          </a:p>
          <a:p>
            <a:pPr marL="342900" indent="-342900">
              <a:buFont typeface="Arial" pitchFamily="34" charset="0"/>
              <a:buChar char="•"/>
            </a:pPr>
            <a:endParaRPr lang="en-US" sz="2000" b="1" dirty="0"/>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5484" y="1603302"/>
            <a:ext cx="43119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137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9328" y="141514"/>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38</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662473" y="1390261"/>
            <a:ext cx="8388221" cy="5264998"/>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And one more very important responsibility is:</a:t>
            </a:r>
          </a:p>
          <a:p>
            <a:pPr marL="342900" indent="-342900">
              <a:buFont typeface="Arial" pitchFamily="34" charset="0"/>
              <a:buChar char="•"/>
            </a:pPr>
            <a:r>
              <a:rPr lang="en-US" sz="2400" b="1" dirty="0"/>
              <a:t>To see that the Club files tax and charitable filings with:</a:t>
            </a:r>
          </a:p>
          <a:p>
            <a:pPr marL="342900" indent="-342900">
              <a:buFont typeface="Arial" pitchFamily="34" charset="0"/>
              <a:buChar char="•"/>
            </a:pPr>
            <a:endParaRPr lang="en-US" sz="2400" b="1" dirty="0"/>
          </a:p>
          <a:p>
            <a:pPr marL="342900" indent="-342900">
              <a:buFont typeface="Arial" pitchFamily="34" charset="0"/>
              <a:buChar char="•"/>
            </a:pPr>
            <a:r>
              <a:rPr lang="en-US" sz="2400" b="1" dirty="0"/>
              <a:t>The IRS</a:t>
            </a:r>
          </a:p>
          <a:p>
            <a:pPr marL="342900" indent="-342900">
              <a:buFont typeface="Arial" pitchFamily="34" charset="0"/>
              <a:buChar char="•"/>
            </a:pPr>
            <a:r>
              <a:rPr lang="en-US" sz="2400" b="1" dirty="0"/>
              <a:t>The California Attorney General’s Office</a:t>
            </a:r>
          </a:p>
          <a:p>
            <a:pPr marL="342900" indent="-342900">
              <a:buFont typeface="Arial" pitchFamily="34" charset="0"/>
              <a:buChar char="•"/>
            </a:pPr>
            <a:r>
              <a:rPr lang="en-US" sz="2400" b="1" dirty="0"/>
              <a:t>The California Secretary of State</a:t>
            </a:r>
          </a:p>
          <a:p>
            <a:pPr marL="342900" indent="-342900">
              <a:buFont typeface="Arial" pitchFamily="34" charset="0"/>
              <a:buChar char="•"/>
            </a:pPr>
            <a:r>
              <a:rPr lang="en-US" sz="2400" b="1" dirty="0"/>
              <a:t>The California Franchise Tax Board</a:t>
            </a:r>
          </a:p>
          <a:p>
            <a:pPr marL="342900" indent="-342900">
              <a:buFont typeface="Arial" pitchFamily="34" charset="0"/>
              <a:buChar char="•"/>
            </a:pPr>
            <a:r>
              <a:rPr lang="en-US" sz="2400" b="1" dirty="0"/>
              <a:t>The Raffle Application and End of the Year Report</a:t>
            </a:r>
          </a:p>
          <a:p>
            <a:pPr marL="342900" indent="-342900">
              <a:buFont typeface="Arial" pitchFamily="34" charset="0"/>
              <a:buChar char="•"/>
            </a:pPr>
            <a:r>
              <a:rPr lang="en-US" sz="2400" b="1" dirty="0"/>
              <a:t>Annual Youth Protection Compliance Form (June 30)</a:t>
            </a:r>
          </a:p>
          <a:p>
            <a:pPr marL="342900" indent="-342900">
              <a:buFont typeface="Arial" pitchFamily="34" charset="0"/>
              <a:buChar char="•"/>
            </a:pPr>
            <a:endParaRPr lang="en-US" sz="2000" b="1" dirty="0"/>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604" y="1866913"/>
            <a:ext cx="3807416" cy="2556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671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343525" y="402173"/>
            <a:ext cx="12613433" cy="6053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39</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361282" y="1694684"/>
            <a:ext cx="9123211" cy="4663768"/>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Every Lions Club should maintain at least two (2) Accounts:</a:t>
            </a:r>
          </a:p>
          <a:p>
            <a:pPr>
              <a:spcAft>
                <a:spcPts val="1800"/>
              </a:spcAft>
            </a:pPr>
            <a:r>
              <a:rPr lang="en-US" sz="2400" b="1" kern="0" dirty="0"/>
              <a:t>One for Club Administrative funds and one for Community Service funds. Others call it Project or Charity Account</a:t>
            </a:r>
          </a:p>
          <a:p>
            <a:pPr>
              <a:spcAft>
                <a:spcPts val="1800"/>
              </a:spcAft>
            </a:pPr>
            <a:r>
              <a:rPr lang="en-US" sz="2400" b="1" kern="0" dirty="0"/>
              <a:t>You may have more than one account for each, but Community funds may NEVER be combined into the Administrative Account</a:t>
            </a:r>
          </a:p>
          <a:p>
            <a:pPr>
              <a:spcAft>
                <a:spcPts val="1800"/>
              </a:spcAft>
            </a:pPr>
            <a:r>
              <a:rPr lang="en-US" sz="2400" b="1" kern="0" dirty="0"/>
              <a:t>Never co-mingle funds</a:t>
            </a:r>
          </a:p>
          <a:p>
            <a:pPr>
              <a:spcAft>
                <a:spcPts val="1800"/>
              </a:spcAft>
            </a:pPr>
            <a:r>
              <a:rPr lang="en-US" sz="2400" b="1" kern="0" dirty="0"/>
              <a:t>Never use Community Service funds to cover Administrative Costs</a:t>
            </a:r>
            <a:endParaRPr lang="en-US" sz="1800" kern="0" dirty="0"/>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Treasurer</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802" y="3143220"/>
            <a:ext cx="3212916" cy="2157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9003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782767" y="173598"/>
            <a:ext cx="126134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40</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519677" y="1284801"/>
            <a:ext cx="9123211" cy="534456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800" b="1" dirty="0"/>
              <a:t>Community Service </a:t>
            </a:r>
          </a:p>
          <a:p>
            <a:pPr>
              <a:spcAft>
                <a:spcPts val="1800"/>
              </a:spcAft>
            </a:pPr>
            <a:r>
              <a:rPr lang="en-US" sz="2400" b="1" dirty="0"/>
              <a:t>Funds from any Public Activities (food sales, fireworks sales, white cane drives, </a:t>
            </a:r>
            <a:r>
              <a:rPr lang="en-US" sz="2400" b="1" dirty="0" err="1"/>
              <a:t>etc</a:t>
            </a:r>
            <a:r>
              <a:rPr lang="en-US" sz="2400" b="1" dirty="0"/>
              <a:t>…</a:t>
            </a:r>
          </a:p>
          <a:p>
            <a:pPr>
              <a:spcAft>
                <a:spcPts val="1800"/>
              </a:spcAft>
            </a:pPr>
            <a:r>
              <a:rPr lang="en-US" sz="2400" b="1" kern="0" dirty="0"/>
              <a:t>Anything that the public is invited to attend and participate in.</a:t>
            </a:r>
          </a:p>
          <a:p>
            <a:pPr>
              <a:spcAft>
                <a:spcPts val="1800"/>
              </a:spcAft>
            </a:pPr>
            <a:r>
              <a:rPr lang="en-US" sz="2400" b="1" kern="0" dirty="0"/>
              <a:t>You MAY NOT use Community Service finds to cover Admin costs</a:t>
            </a:r>
          </a:p>
          <a:p>
            <a:pPr>
              <a:spcAft>
                <a:spcPts val="1800"/>
              </a:spcAft>
            </a:pPr>
            <a:r>
              <a:rPr lang="en-US" sz="2400" b="1" kern="0" dirty="0"/>
              <a:t>Community Service Funds may only be used to cover the costs of activities that benefit the public. </a:t>
            </a:r>
            <a:endParaRPr lang="en-US" sz="1800" kern="0" dirty="0"/>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Club Officers</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8850" y="1603302"/>
            <a:ext cx="3608559" cy="242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22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352927" y="173598"/>
            <a:ext cx="1304327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41</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503635" y="1979839"/>
            <a:ext cx="9123211" cy="436951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800" b="1" dirty="0"/>
              <a:t>Administration Fund</a:t>
            </a:r>
          </a:p>
          <a:p>
            <a:pPr>
              <a:spcAft>
                <a:spcPts val="1800"/>
              </a:spcAft>
            </a:pPr>
            <a:r>
              <a:rPr lang="en-US" sz="2400" b="1" dirty="0"/>
              <a:t>Funds from CLUB ONLY activities (dues, fines, internal raffles, etc.)</a:t>
            </a:r>
          </a:p>
          <a:p>
            <a:pPr>
              <a:spcAft>
                <a:spcPts val="1800"/>
              </a:spcAft>
            </a:pPr>
            <a:r>
              <a:rPr lang="en-US" sz="2400" b="1" kern="0" dirty="0"/>
              <a:t>Fundraiser where only Club Members and Lions are allowed to participate</a:t>
            </a:r>
          </a:p>
          <a:p>
            <a:pPr>
              <a:spcAft>
                <a:spcPts val="1800"/>
              </a:spcAft>
            </a:pPr>
            <a:r>
              <a:rPr lang="en-US" sz="2400" b="1" kern="0" dirty="0"/>
              <a:t>You MAY USE Administrative funds to pay Community Service costs (donations to charities or service project costs)</a:t>
            </a:r>
            <a:endParaRPr lang="en-US" sz="1800" kern="0" dirty="0"/>
          </a:p>
        </p:txBody>
      </p:sp>
      <p:sp>
        <p:nvSpPr>
          <p:cNvPr id="15" name="Yellow Bar">
            <a:extLst>
              <a:ext uri="{FF2B5EF4-FFF2-40B4-BE49-F238E27FC236}">
                <a16:creationId xmlns:a16="http://schemas.microsoft.com/office/drawing/2014/main" id="{E51C4DA4-A142-A94A-BC66-DF4ADD1F27BE}"/>
              </a:ext>
            </a:extLst>
          </p:cNvPr>
          <p:cNvSpPr/>
          <p:nvPr/>
        </p:nvSpPr>
        <p:spPr>
          <a:xfrm>
            <a:off x="782767" y="97495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662473" y="304799"/>
            <a:ext cx="11529528"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Club Team</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8850" y="1603302"/>
            <a:ext cx="3608559" cy="242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795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42</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737118" y="1346230"/>
            <a:ext cx="7277877" cy="520697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800"/>
              </a:spcAft>
            </a:pPr>
            <a:r>
              <a:rPr lang="en-US" sz="2400" b="1" dirty="0"/>
              <a:t>You’ve noticed the Secretary takes lots of minutes. Typically, minutes will record…</a:t>
            </a:r>
          </a:p>
          <a:p>
            <a:pPr marL="800100" lvl="1" indent="-342900">
              <a:spcAft>
                <a:spcPts val="600"/>
              </a:spcAft>
              <a:buFont typeface="Arial" pitchFamily="34" charset="0"/>
              <a:buChar char="•"/>
            </a:pPr>
            <a:r>
              <a:rPr lang="en-US" b="1" dirty="0"/>
              <a:t>Type of meeting (Regular, Special or Board)</a:t>
            </a:r>
          </a:p>
          <a:p>
            <a:pPr marL="800100" lvl="1" indent="-342900">
              <a:spcAft>
                <a:spcPts val="600"/>
              </a:spcAft>
              <a:buFont typeface="Arial" pitchFamily="34" charset="0"/>
              <a:buChar char="•"/>
            </a:pPr>
            <a:r>
              <a:rPr lang="en-US" b="1" dirty="0"/>
              <a:t>Date and place of meeting</a:t>
            </a:r>
          </a:p>
          <a:p>
            <a:pPr marL="800100" lvl="1" indent="-342900">
              <a:spcAft>
                <a:spcPts val="600"/>
              </a:spcAft>
              <a:buFont typeface="Arial" pitchFamily="34" charset="0"/>
              <a:buChar char="•"/>
            </a:pPr>
            <a:r>
              <a:rPr lang="en-US" b="1" dirty="0"/>
              <a:t>Name of person presiding over meeting</a:t>
            </a:r>
          </a:p>
          <a:p>
            <a:pPr marL="800100" lvl="1" indent="-342900">
              <a:spcAft>
                <a:spcPts val="600"/>
              </a:spcAft>
              <a:buFont typeface="Arial" pitchFamily="34" charset="0"/>
              <a:buChar char="•"/>
            </a:pPr>
            <a:r>
              <a:rPr lang="en-US" b="1" dirty="0"/>
              <a:t>Whether previous meeting minutes were approved</a:t>
            </a:r>
          </a:p>
          <a:p>
            <a:pPr marL="800100" lvl="1" indent="-342900">
              <a:spcAft>
                <a:spcPts val="600"/>
              </a:spcAft>
              <a:buFont typeface="Arial" pitchFamily="34" charset="0"/>
              <a:buChar char="•"/>
            </a:pPr>
            <a:r>
              <a:rPr lang="en-US" b="1" dirty="0"/>
              <a:t>All motions, their movers and whether the motions were sustained or lost</a:t>
            </a:r>
          </a:p>
          <a:p>
            <a:pPr marL="800100" lvl="1" indent="-342900">
              <a:spcAft>
                <a:spcPts val="600"/>
              </a:spcAft>
              <a:buFont typeface="Arial" pitchFamily="34" charset="0"/>
              <a:buChar char="•"/>
            </a:pPr>
            <a:r>
              <a:rPr lang="en-US" b="1" dirty="0"/>
              <a:t>All points of order and appeals and whether they were sustained or lost</a:t>
            </a:r>
          </a:p>
          <a:p>
            <a:pPr marL="800100" lvl="1" indent="-342900">
              <a:spcAft>
                <a:spcPts val="600"/>
              </a:spcAft>
              <a:buFont typeface="Arial" pitchFamily="34" charset="0"/>
              <a:buChar char="•"/>
            </a:pPr>
            <a:r>
              <a:rPr lang="en-US" b="1" dirty="0"/>
              <a:t>Time the meeting was called to order and adjourned</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4995" y="1828800"/>
            <a:ext cx="3916930" cy="26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305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43</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538067" y="2063888"/>
            <a:ext cx="7277877" cy="378854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400" b="1" dirty="0"/>
              <a:t>Minutes are meant to record what the club does and </a:t>
            </a:r>
            <a:r>
              <a:rPr lang="en-US" sz="2400" b="1" i="1" u="sng" dirty="0"/>
              <a:t>not </a:t>
            </a:r>
            <a:r>
              <a:rPr lang="en-US" sz="2400" b="1" dirty="0"/>
              <a:t>what members say.</a:t>
            </a:r>
          </a:p>
          <a:p>
            <a:endParaRPr lang="en-US" sz="2400" b="1" dirty="0"/>
          </a:p>
          <a:p>
            <a:r>
              <a:rPr lang="en-US" sz="2400" b="1" dirty="0"/>
              <a:t>Therefore, debate is considered informal and not recorded. </a:t>
            </a:r>
          </a:p>
          <a:p>
            <a:endParaRPr lang="en-US" sz="2400" b="1" dirty="0"/>
          </a:p>
          <a:p>
            <a:r>
              <a:rPr lang="en-US" sz="2400" b="1" dirty="0"/>
              <a:t>Proper terminology is important and should be used. (Robert’s Rules of Order)</a:t>
            </a:r>
            <a:endParaRPr lang="en-US" sz="2400" b="1" dirty="0">
              <a:solidFill>
                <a:srgbClr val="FF0000"/>
              </a:solidFill>
            </a:endParaRP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4995" y="1828800"/>
            <a:ext cx="3916930" cy="26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747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44</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538067" y="1432849"/>
            <a:ext cx="7277877" cy="512035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400" dirty="0"/>
              <a:t>Club files should include:</a:t>
            </a:r>
          </a:p>
          <a:p>
            <a:pPr marL="800100" lvl="1" indent="-342900">
              <a:spcAft>
                <a:spcPts val="600"/>
              </a:spcAft>
              <a:buFont typeface="Arial" pitchFamily="34" charset="0"/>
              <a:buChar char="•"/>
            </a:pPr>
            <a:r>
              <a:rPr lang="en-US" sz="2400" dirty="0"/>
              <a:t>The club charter</a:t>
            </a:r>
          </a:p>
          <a:p>
            <a:pPr marL="800100" lvl="1" indent="-342900">
              <a:spcAft>
                <a:spcPts val="600"/>
              </a:spcAft>
              <a:buFont typeface="Arial" pitchFamily="34" charset="0"/>
              <a:buChar char="•"/>
            </a:pPr>
            <a:r>
              <a:rPr lang="en-US" sz="2400" dirty="0"/>
              <a:t>The Constitution and Bylaws</a:t>
            </a:r>
          </a:p>
          <a:p>
            <a:pPr marL="800100" lvl="1" indent="-342900">
              <a:spcAft>
                <a:spcPts val="600"/>
              </a:spcAft>
              <a:buFont typeface="Arial" pitchFamily="34" charset="0"/>
              <a:buChar char="•"/>
            </a:pPr>
            <a:r>
              <a:rPr lang="en-US" sz="2400" dirty="0"/>
              <a:t>The club history</a:t>
            </a:r>
          </a:p>
          <a:p>
            <a:pPr marL="800100" lvl="1" indent="-342900">
              <a:spcAft>
                <a:spcPts val="600"/>
              </a:spcAft>
              <a:buFont typeface="Arial" pitchFamily="34" charset="0"/>
              <a:buChar char="•"/>
            </a:pPr>
            <a:r>
              <a:rPr lang="en-US" sz="2400" dirty="0"/>
              <a:t>Minutes of all club and board of directors’ meetings</a:t>
            </a:r>
          </a:p>
          <a:p>
            <a:pPr marL="800100" lvl="1" indent="-342900">
              <a:spcAft>
                <a:spcPts val="600"/>
              </a:spcAft>
              <a:buFont typeface="Arial" pitchFamily="34" charset="0"/>
              <a:buChar char="•"/>
            </a:pPr>
            <a:r>
              <a:rPr lang="en-US" sz="2400" dirty="0"/>
              <a:t>Annual reports of club officers and committees</a:t>
            </a:r>
          </a:p>
          <a:p>
            <a:pPr marL="800100" lvl="1" indent="-342900">
              <a:spcAft>
                <a:spcPts val="600"/>
              </a:spcAft>
              <a:buFont typeface="Arial" pitchFamily="34" charset="0"/>
              <a:buChar char="•"/>
            </a:pPr>
            <a:r>
              <a:rPr lang="en-US" sz="2400" dirty="0"/>
              <a:t>Activity reports</a:t>
            </a:r>
          </a:p>
          <a:p>
            <a:pPr marL="800100" lvl="1" indent="-342900">
              <a:spcAft>
                <a:spcPts val="600"/>
              </a:spcAft>
              <a:buFont typeface="Arial" pitchFamily="34" charset="0"/>
              <a:buChar char="•"/>
            </a:pPr>
            <a:r>
              <a:rPr lang="en-US" sz="2400" dirty="0"/>
              <a:t>Roster of club members </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4995" y="1828800"/>
            <a:ext cx="3916930" cy="26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724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45</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77043" y="1767572"/>
            <a:ext cx="7537952" cy="421217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400" b="1" dirty="0"/>
              <a:t>The club secretary receives a lot of information, from LCI and others, pertaining to training, events, and meetings.  </a:t>
            </a:r>
          </a:p>
          <a:p>
            <a:endParaRPr lang="en-US" sz="1200" b="1" dirty="0"/>
          </a:p>
          <a:p>
            <a:r>
              <a:rPr lang="en-US" sz="2400" b="1" dirty="0"/>
              <a:t>Correspondence may come electronically or through post and involve the president, treasurer, committee and/or project chairpersons.</a:t>
            </a:r>
          </a:p>
          <a:p>
            <a:endParaRPr lang="en-US" sz="1200" b="1" dirty="0"/>
          </a:p>
          <a:p>
            <a:r>
              <a:rPr lang="en-US" sz="2400" b="1" dirty="0"/>
              <a:t>It is important that all correspondence is opened, read and distributed in a timely manner. </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4995" y="1828800"/>
            <a:ext cx="3916930" cy="26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1137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46</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08030" y="1855145"/>
            <a:ext cx="7537952" cy="4545579"/>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b="1" dirty="0"/>
              <a:t>It is strongly recommended that the club secretary, treasurer and president meet at the start of the term to discuss budget, how correspondence will be answered, kept and reported, and how financial information will be kept and reported. </a:t>
            </a:r>
          </a:p>
          <a:p>
            <a:endParaRPr lang="en-US" b="1" dirty="0"/>
          </a:p>
          <a:p>
            <a:r>
              <a:rPr lang="en-US" b="1" dirty="0"/>
              <a:t>In some clubs, the secretary is responsible for the club newsletter and is integral to the club’s public relations.   </a:t>
            </a:r>
          </a:p>
          <a:p>
            <a:endParaRPr lang="en-US" b="1" dirty="0"/>
          </a:p>
          <a:p>
            <a:r>
              <a:rPr lang="en-US" b="1" dirty="0"/>
              <a:t>If you are not responsible for these duties, it will be important for you to be in close contact with those who are.  This ensures all important club news is published. </a:t>
            </a:r>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37119" y="155100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1123750"/>
          </a:xfrm>
          <a:prstGeom prst="rect">
            <a:avLst/>
          </a:prstGeom>
        </p:spPr>
        <p:txBody>
          <a:bodyPr>
            <a:normAutofit lnSpcReduction="10000"/>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 Secretary</a:t>
            </a:r>
          </a:p>
          <a:p>
            <a:r>
              <a:rPr lang="en-US" sz="4000" kern="0" dirty="0">
                <a:solidFill>
                  <a:srgbClr val="00338D"/>
                </a:solidFill>
              </a:rPr>
              <a:t>and Treasurer</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4995" y="1828800"/>
            <a:ext cx="3916930" cy="26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2629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47</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08030" y="1855145"/>
            <a:ext cx="7537952" cy="4545579"/>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800" b="1" dirty="0">
                <a:solidFill>
                  <a:srgbClr val="000000"/>
                </a:solidFill>
              </a:rPr>
              <a:t>Club Budget – Why do you need a budget?</a:t>
            </a:r>
          </a:p>
          <a:p>
            <a:endParaRPr lang="en-US" sz="2800" b="1" dirty="0">
              <a:solidFill>
                <a:srgbClr val="000000"/>
              </a:solidFill>
            </a:endParaRPr>
          </a:p>
          <a:p>
            <a:pPr marL="0" indent="0" algn="just">
              <a:buNone/>
            </a:pPr>
            <a:r>
              <a:rPr lang="en-US" b="1" dirty="0">
                <a:solidFill>
                  <a:srgbClr val="000000"/>
                </a:solidFill>
              </a:rPr>
              <a:t>A budget allows you to create a spending plan for your club’s finances. It helps you to know how much funding you still have to spend this year.  </a:t>
            </a:r>
          </a:p>
          <a:p>
            <a:pPr marL="0" indent="0" algn="just">
              <a:buNone/>
            </a:pPr>
            <a:r>
              <a:rPr lang="en-US" b="1" dirty="0">
                <a:solidFill>
                  <a:srgbClr val="000000"/>
                </a:solidFill>
              </a:rPr>
              <a:t>Adhering to the budget ensures that you will always have enough money for the things your club needs and the things that are important to your club. </a:t>
            </a:r>
          </a:p>
          <a:p>
            <a:pPr marL="0" indent="0" algn="just">
              <a:buNone/>
            </a:pPr>
            <a:r>
              <a:rPr lang="en-US" b="1" dirty="0">
                <a:solidFill>
                  <a:srgbClr val="000000"/>
                </a:solidFill>
              </a:rPr>
              <a:t>Budgets are approved by the Board of Directors or membership depending on the Club’s CBLs. </a:t>
            </a:r>
          </a:p>
          <a:p>
            <a:endParaRPr lang="en-US" sz="2800" b="1" dirty="0"/>
          </a:p>
          <a:p>
            <a:endParaRPr lang="en-US" sz="2400" b="1" dirty="0"/>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737119" y="155100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1123750"/>
          </a:xfrm>
          <a:prstGeom prst="rect">
            <a:avLst/>
          </a:prstGeom>
        </p:spPr>
        <p:txBody>
          <a:bodyPr>
            <a:normAutofit lnSpcReduction="10000"/>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President, Secretary</a:t>
            </a:r>
          </a:p>
          <a:p>
            <a:r>
              <a:rPr lang="en-US" sz="4000" kern="0" dirty="0">
                <a:solidFill>
                  <a:srgbClr val="00338D"/>
                </a:solidFill>
              </a:rPr>
              <a:t>and Treasurer</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9008" y="2919661"/>
            <a:ext cx="3440114" cy="2310150"/>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descr="Money">
            <a:extLst>
              <a:ext uri="{FF2B5EF4-FFF2-40B4-BE49-F238E27FC236}">
                <a16:creationId xmlns:a16="http://schemas.microsoft.com/office/drawing/2014/main" id="{D484516F-9D87-DD23-E58E-0C31BECE01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87367" y="728473"/>
            <a:ext cx="1767514" cy="1767514"/>
          </a:xfrm>
          <a:prstGeom prst="rect">
            <a:avLst/>
          </a:prstGeom>
        </p:spPr>
      </p:pic>
    </p:spTree>
    <p:extLst>
      <p:ext uri="{BB962C8B-B14F-4D97-AF65-F5344CB8AC3E}">
        <p14:creationId xmlns:p14="http://schemas.microsoft.com/office/powerpoint/2010/main" val="10277659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A6EB-62F0-49CD-9917-FB5467A67DC9}"/>
              </a:ext>
            </a:extLst>
          </p:cNvPr>
          <p:cNvSpPr>
            <a:spLocks noGrp="1"/>
          </p:cNvSpPr>
          <p:nvPr>
            <p:ph type="title"/>
          </p:nvPr>
        </p:nvSpPr>
        <p:spPr>
          <a:xfrm>
            <a:off x="640079" y="2023236"/>
            <a:ext cx="3659777" cy="2820908"/>
          </a:xfrm>
        </p:spPr>
        <p:txBody>
          <a:bodyPr>
            <a:normAutofit/>
          </a:bodyPr>
          <a:lstStyle/>
          <a:p>
            <a:r>
              <a:rPr lang="en-US" sz="4000" b="1" dirty="0">
                <a:solidFill>
                  <a:srgbClr val="FFFFFF"/>
                </a:solidFill>
                <a:latin typeface="+mn-lt"/>
              </a:rPr>
              <a:t>Budget Creation</a:t>
            </a:r>
          </a:p>
        </p:txBody>
      </p:sp>
      <p:grpSp>
        <p:nvGrpSpPr>
          <p:cNvPr id="13" name="Group 12">
            <a:extLst>
              <a:ext uri="{FF2B5EF4-FFF2-40B4-BE49-F238E27FC236}">
                <a16:creationId xmlns:a16="http://schemas.microsoft.com/office/drawing/2014/main" id="{D10000AD-28BE-4EBA-A482-20FAD18766FB}"/>
              </a:ext>
            </a:extLst>
          </p:cNvPr>
          <p:cNvGrpSpPr/>
          <p:nvPr/>
        </p:nvGrpSpPr>
        <p:grpSpPr>
          <a:xfrm>
            <a:off x="2777224" y="466288"/>
            <a:ext cx="6061976" cy="813335"/>
            <a:chOff x="-2620138" y="-155859"/>
            <a:chExt cx="6061976" cy="750009"/>
          </a:xfrm>
        </p:grpSpPr>
        <p:sp>
          <p:nvSpPr>
            <p:cNvPr id="17" name="Rectangle 16">
              <a:extLst>
                <a:ext uri="{FF2B5EF4-FFF2-40B4-BE49-F238E27FC236}">
                  <a16:creationId xmlns:a16="http://schemas.microsoft.com/office/drawing/2014/main" id="{DA0AFE64-DF5D-4E1E-B8BF-DD9B7452B165}"/>
                </a:ext>
              </a:extLst>
            </p:cNvPr>
            <p:cNvSpPr/>
            <p:nvPr/>
          </p:nvSpPr>
          <p:spPr>
            <a:xfrm>
              <a:off x="-2620138" y="-155859"/>
              <a:ext cx="6061976" cy="750009"/>
            </a:xfrm>
            <a:prstGeom prst="rect">
              <a:avLst/>
            </a:pr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TextBox 17">
              <a:extLst>
                <a:ext uri="{FF2B5EF4-FFF2-40B4-BE49-F238E27FC236}">
                  <a16:creationId xmlns:a16="http://schemas.microsoft.com/office/drawing/2014/main" id="{2B5C1976-D93A-4896-AB64-EB8AFB46D27A}"/>
                </a:ext>
              </a:extLst>
            </p:cNvPr>
            <p:cNvSpPr txBox="1"/>
            <p:nvPr/>
          </p:nvSpPr>
          <p:spPr>
            <a:xfrm>
              <a:off x="-2518463" y="-110406"/>
              <a:ext cx="5185943" cy="6716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defTabSz="711200">
                <a:lnSpc>
                  <a:spcPct val="90000"/>
                </a:lnSpc>
                <a:spcBef>
                  <a:spcPct val="0"/>
                </a:spcBef>
                <a:spcAft>
                  <a:spcPct val="35000"/>
                </a:spcAft>
                <a:buNone/>
              </a:pPr>
              <a:r>
                <a:rPr lang="en-US" b="1" kern="1200" dirty="0"/>
                <a:t>When creating a budget, anticipate all income and revenue sources. (fund raisers, donations, etc.)</a:t>
              </a:r>
            </a:p>
          </p:txBody>
        </p:sp>
      </p:grpSp>
      <p:grpSp>
        <p:nvGrpSpPr>
          <p:cNvPr id="14" name="Group 13">
            <a:extLst>
              <a:ext uri="{FF2B5EF4-FFF2-40B4-BE49-F238E27FC236}">
                <a16:creationId xmlns:a16="http://schemas.microsoft.com/office/drawing/2014/main" id="{A1218871-1EE9-4F84-BFF8-90192B24D935}"/>
              </a:ext>
            </a:extLst>
          </p:cNvPr>
          <p:cNvGrpSpPr/>
          <p:nvPr/>
        </p:nvGrpSpPr>
        <p:grpSpPr>
          <a:xfrm>
            <a:off x="1309816" y="466287"/>
            <a:ext cx="1467408" cy="813335"/>
            <a:chOff x="0" y="2319"/>
            <a:chExt cx="1237992" cy="671627"/>
          </a:xfrm>
        </p:grpSpPr>
        <p:sp>
          <p:nvSpPr>
            <p:cNvPr id="15" name="Rectangle 14">
              <a:extLst>
                <a:ext uri="{FF2B5EF4-FFF2-40B4-BE49-F238E27FC236}">
                  <a16:creationId xmlns:a16="http://schemas.microsoft.com/office/drawing/2014/main" id="{2A920948-9A64-48A6-B971-578C804199C1}"/>
                </a:ext>
              </a:extLst>
            </p:cNvPr>
            <p:cNvSpPr/>
            <p:nvPr/>
          </p:nvSpPr>
          <p:spPr>
            <a:xfrm>
              <a:off x="0" y="2319"/>
              <a:ext cx="1237992" cy="671627"/>
            </a:xfrm>
            <a:prstGeom prst="rect">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16" name="TextBox 15">
              <a:extLst>
                <a:ext uri="{FF2B5EF4-FFF2-40B4-BE49-F238E27FC236}">
                  <a16:creationId xmlns:a16="http://schemas.microsoft.com/office/drawing/2014/main" id="{F3215016-B505-4929-A3F4-39C07FCE71F1}"/>
                </a:ext>
              </a:extLst>
            </p:cNvPr>
            <p:cNvSpPr txBox="1"/>
            <p:nvPr/>
          </p:nvSpPr>
          <p:spPr>
            <a:xfrm>
              <a:off x="0" y="2319"/>
              <a:ext cx="1237992"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Anticipate</a:t>
              </a:r>
            </a:p>
          </p:txBody>
        </p:sp>
      </p:grpSp>
      <p:grpSp>
        <p:nvGrpSpPr>
          <p:cNvPr id="19" name="Group 18">
            <a:extLst>
              <a:ext uri="{FF2B5EF4-FFF2-40B4-BE49-F238E27FC236}">
                <a16:creationId xmlns:a16="http://schemas.microsoft.com/office/drawing/2014/main" id="{4E735743-EDDF-4CE2-A89D-959B9DFAA085}"/>
              </a:ext>
            </a:extLst>
          </p:cNvPr>
          <p:cNvGrpSpPr/>
          <p:nvPr/>
        </p:nvGrpSpPr>
        <p:grpSpPr>
          <a:xfrm>
            <a:off x="2756477" y="1531589"/>
            <a:ext cx="4972714" cy="710579"/>
            <a:chOff x="-2640885" y="864720"/>
            <a:chExt cx="4972714" cy="710579"/>
          </a:xfrm>
        </p:grpSpPr>
        <p:sp>
          <p:nvSpPr>
            <p:cNvPr id="23" name="Rectangle 22">
              <a:extLst>
                <a:ext uri="{FF2B5EF4-FFF2-40B4-BE49-F238E27FC236}">
                  <a16:creationId xmlns:a16="http://schemas.microsoft.com/office/drawing/2014/main" id="{4488A662-529C-4785-BCC5-8C54AE86D15B}"/>
                </a:ext>
              </a:extLst>
            </p:cNvPr>
            <p:cNvSpPr/>
            <p:nvPr/>
          </p:nvSpPr>
          <p:spPr>
            <a:xfrm>
              <a:off x="-2620139" y="903672"/>
              <a:ext cx="4951968" cy="671627"/>
            </a:xfrm>
            <a:prstGeom prst="rect">
              <a:avLst/>
            </a:prstGeom>
          </p:spPr>
          <p:style>
            <a:lnRef idx="2">
              <a:schemeClr val="accent5">
                <a:tint val="40000"/>
                <a:alpha val="90000"/>
                <a:hueOff val="-1123294"/>
                <a:satOff val="-3805"/>
                <a:lumOff val="-488"/>
                <a:alphaOff val="0"/>
              </a:schemeClr>
            </a:lnRef>
            <a:fillRef idx="1">
              <a:schemeClr val="accent5">
                <a:tint val="40000"/>
                <a:alpha val="90000"/>
                <a:hueOff val="-1123294"/>
                <a:satOff val="-3805"/>
                <a:lumOff val="-488"/>
                <a:alphaOff val="0"/>
              </a:schemeClr>
            </a:fillRef>
            <a:effectRef idx="0">
              <a:schemeClr val="accent5">
                <a:tint val="40000"/>
                <a:alpha val="90000"/>
                <a:hueOff val="-1123294"/>
                <a:satOff val="-3805"/>
                <a:lumOff val="-488"/>
                <a:alphaOff val="0"/>
              </a:schemeClr>
            </a:effectRef>
            <a:fontRef idx="minor">
              <a:schemeClr val="dk1">
                <a:hueOff val="0"/>
                <a:satOff val="0"/>
                <a:lumOff val="0"/>
                <a:alphaOff val="0"/>
              </a:schemeClr>
            </a:fontRef>
          </p:style>
          <p:txBody>
            <a:bodyPr/>
            <a:lstStyle/>
            <a:p>
              <a:endParaRPr lang="en-US"/>
            </a:p>
          </p:txBody>
        </p:sp>
        <p:sp>
          <p:nvSpPr>
            <p:cNvPr id="24" name="TextBox 23">
              <a:extLst>
                <a:ext uri="{FF2B5EF4-FFF2-40B4-BE49-F238E27FC236}">
                  <a16:creationId xmlns:a16="http://schemas.microsoft.com/office/drawing/2014/main" id="{10D5C9D7-31B2-41D6-B50F-501C098AF595}"/>
                </a:ext>
              </a:extLst>
            </p:cNvPr>
            <p:cNvSpPr txBox="1"/>
            <p:nvPr/>
          </p:nvSpPr>
          <p:spPr>
            <a:xfrm>
              <a:off x="-2640885" y="864720"/>
              <a:ext cx="4951968" cy="6716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algn="l" defTabSz="622300">
                <a:lnSpc>
                  <a:spcPct val="90000"/>
                </a:lnSpc>
                <a:spcBef>
                  <a:spcPct val="0"/>
                </a:spcBef>
                <a:spcAft>
                  <a:spcPct val="35000"/>
                </a:spcAft>
                <a:buNone/>
              </a:pPr>
              <a:r>
                <a:rPr lang="en-US" b="1" kern="1200" dirty="0"/>
                <a:t>Use prior years budget as a starting point.</a:t>
              </a:r>
            </a:p>
          </p:txBody>
        </p:sp>
      </p:grpSp>
      <p:grpSp>
        <p:nvGrpSpPr>
          <p:cNvPr id="20" name="Group 19">
            <a:extLst>
              <a:ext uri="{FF2B5EF4-FFF2-40B4-BE49-F238E27FC236}">
                <a16:creationId xmlns:a16="http://schemas.microsoft.com/office/drawing/2014/main" id="{9AA529EC-2076-4965-AEF0-78BDACFC8C40}"/>
              </a:ext>
            </a:extLst>
          </p:cNvPr>
          <p:cNvGrpSpPr/>
          <p:nvPr/>
        </p:nvGrpSpPr>
        <p:grpSpPr>
          <a:xfrm>
            <a:off x="1221357" y="1573719"/>
            <a:ext cx="1555866" cy="690117"/>
            <a:chOff x="-3322064" y="904110"/>
            <a:chExt cx="1312620" cy="690117"/>
          </a:xfrm>
        </p:grpSpPr>
        <p:sp>
          <p:nvSpPr>
            <p:cNvPr id="21" name="Rectangle 20">
              <a:extLst>
                <a:ext uri="{FF2B5EF4-FFF2-40B4-BE49-F238E27FC236}">
                  <a16:creationId xmlns:a16="http://schemas.microsoft.com/office/drawing/2014/main" id="{B79C9872-2F1A-4109-BCC2-8D29FB53B6E0}"/>
                </a:ext>
              </a:extLst>
            </p:cNvPr>
            <p:cNvSpPr/>
            <p:nvPr/>
          </p:nvSpPr>
          <p:spPr>
            <a:xfrm>
              <a:off x="-3247436" y="904110"/>
              <a:ext cx="1237992" cy="671627"/>
            </a:xfrm>
            <a:prstGeom prst="rect">
              <a:avLst/>
            </a:prstGeom>
          </p:spPr>
          <p:style>
            <a:lnRef idx="2">
              <a:schemeClr val="accent5">
                <a:hueOff val="-1126424"/>
                <a:satOff val="-2903"/>
                <a:lumOff val="-1961"/>
                <a:alphaOff val="0"/>
              </a:schemeClr>
            </a:lnRef>
            <a:fillRef idx="1">
              <a:schemeClr val="accent5">
                <a:hueOff val="-1126424"/>
                <a:satOff val="-2903"/>
                <a:lumOff val="-1961"/>
                <a:alphaOff val="0"/>
              </a:schemeClr>
            </a:fillRef>
            <a:effectRef idx="0">
              <a:schemeClr val="accent5">
                <a:hueOff val="-1126424"/>
                <a:satOff val="-2903"/>
                <a:lumOff val="-1961"/>
                <a:alphaOff val="0"/>
              </a:schemeClr>
            </a:effectRef>
            <a:fontRef idx="minor">
              <a:schemeClr val="lt1"/>
            </a:fontRef>
          </p:style>
          <p:txBody>
            <a:bodyPr/>
            <a:lstStyle/>
            <a:p>
              <a:endParaRPr lang="en-US"/>
            </a:p>
          </p:txBody>
        </p:sp>
        <p:sp>
          <p:nvSpPr>
            <p:cNvPr id="22" name="TextBox 21">
              <a:extLst>
                <a:ext uri="{FF2B5EF4-FFF2-40B4-BE49-F238E27FC236}">
                  <a16:creationId xmlns:a16="http://schemas.microsoft.com/office/drawing/2014/main" id="{FD4561D7-8164-4EBA-A7AD-F4FF1AAD8AB2}"/>
                </a:ext>
              </a:extLst>
            </p:cNvPr>
            <p:cNvSpPr txBox="1"/>
            <p:nvPr/>
          </p:nvSpPr>
          <p:spPr>
            <a:xfrm>
              <a:off x="-3322064" y="922600"/>
              <a:ext cx="1237992"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Use</a:t>
              </a:r>
            </a:p>
          </p:txBody>
        </p:sp>
      </p:grpSp>
      <p:grpSp>
        <p:nvGrpSpPr>
          <p:cNvPr id="25" name="Group 24">
            <a:extLst>
              <a:ext uri="{FF2B5EF4-FFF2-40B4-BE49-F238E27FC236}">
                <a16:creationId xmlns:a16="http://schemas.microsoft.com/office/drawing/2014/main" id="{ACF165A5-5479-42D6-B4F6-931436C16E79}"/>
              </a:ext>
            </a:extLst>
          </p:cNvPr>
          <p:cNvGrpSpPr/>
          <p:nvPr/>
        </p:nvGrpSpPr>
        <p:grpSpPr>
          <a:xfrm>
            <a:off x="2777223" y="2518108"/>
            <a:ext cx="4958985" cy="693654"/>
            <a:chOff x="-2620139" y="1622186"/>
            <a:chExt cx="4958985" cy="693654"/>
          </a:xfrm>
        </p:grpSpPr>
        <p:sp>
          <p:nvSpPr>
            <p:cNvPr id="29" name="Rectangle 28">
              <a:extLst>
                <a:ext uri="{FF2B5EF4-FFF2-40B4-BE49-F238E27FC236}">
                  <a16:creationId xmlns:a16="http://schemas.microsoft.com/office/drawing/2014/main" id="{A505D9DD-A460-486F-B1A3-B561F74B548F}"/>
                </a:ext>
              </a:extLst>
            </p:cNvPr>
            <p:cNvSpPr/>
            <p:nvPr/>
          </p:nvSpPr>
          <p:spPr>
            <a:xfrm>
              <a:off x="-2620139" y="1622186"/>
              <a:ext cx="4951968" cy="671627"/>
            </a:xfrm>
            <a:prstGeom prst="rect">
              <a:avLst/>
            </a:prstGeom>
          </p:spPr>
          <p:style>
            <a:lnRef idx="2">
              <a:schemeClr val="accent5">
                <a:tint val="40000"/>
                <a:alpha val="90000"/>
                <a:hueOff val="-2246587"/>
                <a:satOff val="-7611"/>
                <a:lumOff val="-976"/>
                <a:alphaOff val="0"/>
              </a:schemeClr>
            </a:lnRef>
            <a:fillRef idx="1">
              <a:schemeClr val="accent5">
                <a:tint val="40000"/>
                <a:alpha val="90000"/>
                <a:hueOff val="-2246587"/>
                <a:satOff val="-7611"/>
                <a:lumOff val="-976"/>
                <a:alphaOff val="0"/>
              </a:schemeClr>
            </a:fillRef>
            <a:effectRef idx="0">
              <a:schemeClr val="accent5">
                <a:tint val="40000"/>
                <a:alpha val="90000"/>
                <a:hueOff val="-2246587"/>
                <a:satOff val="-7611"/>
                <a:lumOff val="-976"/>
                <a:alphaOff val="0"/>
              </a:schemeClr>
            </a:effectRef>
            <a:fontRef idx="minor">
              <a:schemeClr val="dk1">
                <a:hueOff val="0"/>
                <a:satOff val="0"/>
                <a:lumOff val="0"/>
                <a:alphaOff val="0"/>
              </a:schemeClr>
            </a:fontRef>
          </p:style>
          <p:txBody>
            <a:bodyPr/>
            <a:lstStyle/>
            <a:p>
              <a:endParaRPr lang="en-US"/>
            </a:p>
          </p:txBody>
        </p:sp>
        <p:sp>
          <p:nvSpPr>
            <p:cNvPr id="30" name="TextBox 29">
              <a:extLst>
                <a:ext uri="{FF2B5EF4-FFF2-40B4-BE49-F238E27FC236}">
                  <a16:creationId xmlns:a16="http://schemas.microsoft.com/office/drawing/2014/main" id="{C918CC6C-3AD9-459E-AA41-D40CF3325182}"/>
                </a:ext>
              </a:extLst>
            </p:cNvPr>
            <p:cNvSpPr txBox="1"/>
            <p:nvPr/>
          </p:nvSpPr>
          <p:spPr>
            <a:xfrm>
              <a:off x="-2613122" y="1644213"/>
              <a:ext cx="4951968" cy="6716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algn="l" defTabSz="622300">
                <a:lnSpc>
                  <a:spcPct val="90000"/>
                </a:lnSpc>
                <a:spcBef>
                  <a:spcPct val="0"/>
                </a:spcBef>
                <a:spcAft>
                  <a:spcPct val="35000"/>
                </a:spcAft>
                <a:buNone/>
              </a:pPr>
              <a:r>
                <a:rPr lang="en-US" b="1" kern="1200" dirty="0"/>
                <a:t>Anticipate expenses, by category, for the year.  </a:t>
              </a:r>
            </a:p>
          </p:txBody>
        </p:sp>
      </p:grpSp>
      <p:grpSp>
        <p:nvGrpSpPr>
          <p:cNvPr id="26" name="Group 25">
            <a:extLst>
              <a:ext uri="{FF2B5EF4-FFF2-40B4-BE49-F238E27FC236}">
                <a16:creationId xmlns:a16="http://schemas.microsoft.com/office/drawing/2014/main" id="{0F5F6555-0BFE-4B23-A761-2B4A5B705F3D}"/>
              </a:ext>
            </a:extLst>
          </p:cNvPr>
          <p:cNvGrpSpPr/>
          <p:nvPr/>
        </p:nvGrpSpPr>
        <p:grpSpPr>
          <a:xfrm>
            <a:off x="1302798" y="2503514"/>
            <a:ext cx="1561571" cy="681635"/>
            <a:chOff x="-229416" y="1416161"/>
            <a:chExt cx="1561571" cy="681635"/>
          </a:xfrm>
        </p:grpSpPr>
        <p:sp>
          <p:nvSpPr>
            <p:cNvPr id="27" name="Rectangle 26">
              <a:extLst>
                <a:ext uri="{FF2B5EF4-FFF2-40B4-BE49-F238E27FC236}">
                  <a16:creationId xmlns:a16="http://schemas.microsoft.com/office/drawing/2014/main" id="{4503FFF1-B5CF-414A-9DFB-2180669D8CA9}"/>
                </a:ext>
              </a:extLst>
            </p:cNvPr>
            <p:cNvSpPr/>
            <p:nvPr/>
          </p:nvSpPr>
          <p:spPr>
            <a:xfrm>
              <a:off x="-229416" y="1426169"/>
              <a:ext cx="1467408" cy="671627"/>
            </a:xfrm>
            <a:prstGeom prst="rect">
              <a:avLst/>
            </a:prstGeom>
          </p:spPr>
          <p:style>
            <a:lnRef idx="2">
              <a:schemeClr val="accent5">
                <a:hueOff val="-2252848"/>
                <a:satOff val="-5806"/>
                <a:lumOff val="-3922"/>
                <a:alphaOff val="0"/>
              </a:schemeClr>
            </a:lnRef>
            <a:fillRef idx="1">
              <a:schemeClr val="accent5">
                <a:hueOff val="-2252848"/>
                <a:satOff val="-5806"/>
                <a:lumOff val="-3922"/>
                <a:alphaOff val="0"/>
              </a:schemeClr>
            </a:fillRef>
            <a:effectRef idx="0">
              <a:schemeClr val="accent5">
                <a:hueOff val="-2252848"/>
                <a:satOff val="-5806"/>
                <a:lumOff val="-3922"/>
                <a:alphaOff val="0"/>
              </a:schemeClr>
            </a:effectRef>
            <a:fontRef idx="minor">
              <a:schemeClr val="lt1"/>
            </a:fontRef>
          </p:style>
          <p:txBody>
            <a:bodyPr/>
            <a:lstStyle/>
            <a:p>
              <a:endParaRPr lang="en-US"/>
            </a:p>
          </p:txBody>
        </p:sp>
        <p:sp>
          <p:nvSpPr>
            <p:cNvPr id="28" name="TextBox 27">
              <a:extLst>
                <a:ext uri="{FF2B5EF4-FFF2-40B4-BE49-F238E27FC236}">
                  <a16:creationId xmlns:a16="http://schemas.microsoft.com/office/drawing/2014/main" id="{08A9664F-322E-41AC-A385-BE254F2F03D0}"/>
                </a:ext>
              </a:extLst>
            </p:cNvPr>
            <p:cNvSpPr txBox="1"/>
            <p:nvPr/>
          </p:nvSpPr>
          <p:spPr>
            <a:xfrm>
              <a:off x="-135253" y="1416161"/>
              <a:ext cx="1467408"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Anticipate</a:t>
              </a:r>
            </a:p>
          </p:txBody>
        </p:sp>
      </p:grpSp>
      <p:grpSp>
        <p:nvGrpSpPr>
          <p:cNvPr id="31" name="Group 30">
            <a:extLst>
              <a:ext uri="{FF2B5EF4-FFF2-40B4-BE49-F238E27FC236}">
                <a16:creationId xmlns:a16="http://schemas.microsoft.com/office/drawing/2014/main" id="{F61EFC06-B05A-46BE-9CB6-F211C196D674}"/>
              </a:ext>
            </a:extLst>
          </p:cNvPr>
          <p:cNvGrpSpPr/>
          <p:nvPr/>
        </p:nvGrpSpPr>
        <p:grpSpPr>
          <a:xfrm>
            <a:off x="2784240" y="3415505"/>
            <a:ext cx="6639846" cy="693655"/>
            <a:chOff x="-2646390" y="2389235"/>
            <a:chExt cx="5536431" cy="693655"/>
          </a:xfrm>
        </p:grpSpPr>
        <p:sp>
          <p:nvSpPr>
            <p:cNvPr id="35" name="Rectangle 34">
              <a:extLst>
                <a:ext uri="{FF2B5EF4-FFF2-40B4-BE49-F238E27FC236}">
                  <a16:creationId xmlns:a16="http://schemas.microsoft.com/office/drawing/2014/main" id="{D6CAC04D-B8D0-4388-A0DC-B453E5AB3DC6}"/>
                </a:ext>
              </a:extLst>
            </p:cNvPr>
            <p:cNvSpPr/>
            <p:nvPr/>
          </p:nvSpPr>
          <p:spPr>
            <a:xfrm>
              <a:off x="-2646390" y="2389235"/>
              <a:ext cx="5536431" cy="671627"/>
            </a:xfrm>
            <a:prstGeom prst="rect">
              <a:avLst/>
            </a:prstGeom>
          </p:spPr>
          <p:style>
            <a:lnRef idx="2">
              <a:schemeClr val="accent5">
                <a:tint val="40000"/>
                <a:alpha val="90000"/>
                <a:hueOff val="-3369881"/>
                <a:satOff val="-11416"/>
                <a:lumOff val="-1464"/>
                <a:alphaOff val="0"/>
              </a:schemeClr>
            </a:lnRef>
            <a:fillRef idx="1">
              <a:schemeClr val="accent5">
                <a:tint val="40000"/>
                <a:alpha val="90000"/>
                <a:hueOff val="-3369881"/>
                <a:satOff val="-11416"/>
                <a:lumOff val="-1464"/>
                <a:alphaOff val="0"/>
              </a:schemeClr>
            </a:fillRef>
            <a:effectRef idx="0">
              <a:schemeClr val="accent5">
                <a:tint val="40000"/>
                <a:alpha val="90000"/>
                <a:hueOff val="-3369881"/>
                <a:satOff val="-11416"/>
                <a:lumOff val="-1464"/>
                <a:alphaOff val="0"/>
              </a:schemeClr>
            </a:effectRef>
            <a:fontRef idx="minor">
              <a:schemeClr val="dk1">
                <a:hueOff val="0"/>
                <a:satOff val="0"/>
                <a:lumOff val="0"/>
                <a:alphaOff val="0"/>
              </a:schemeClr>
            </a:fontRef>
          </p:style>
          <p:txBody>
            <a:bodyPr/>
            <a:lstStyle/>
            <a:p>
              <a:endParaRPr lang="en-US"/>
            </a:p>
          </p:txBody>
        </p:sp>
        <p:sp>
          <p:nvSpPr>
            <p:cNvPr id="36" name="TextBox 35">
              <a:extLst>
                <a:ext uri="{FF2B5EF4-FFF2-40B4-BE49-F238E27FC236}">
                  <a16:creationId xmlns:a16="http://schemas.microsoft.com/office/drawing/2014/main" id="{00B1CF4A-79DF-4694-967D-DFFACCCA5835}"/>
                </a:ext>
              </a:extLst>
            </p:cNvPr>
            <p:cNvSpPr txBox="1"/>
            <p:nvPr/>
          </p:nvSpPr>
          <p:spPr>
            <a:xfrm>
              <a:off x="-2618254" y="2389236"/>
              <a:ext cx="5388465" cy="69365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algn="just" defTabSz="622300">
                <a:lnSpc>
                  <a:spcPct val="90000"/>
                </a:lnSpc>
                <a:spcBef>
                  <a:spcPct val="0"/>
                </a:spcBef>
                <a:spcAft>
                  <a:spcPct val="35000"/>
                </a:spcAft>
                <a:buNone/>
              </a:pPr>
              <a:r>
                <a:rPr lang="en-US" sz="1600" b="1" kern="1200" dirty="0"/>
                <a:t>On any new service project, make sure that club can cover expenses.  Look for hidden expenses, such as city fees and permits, taxes and setup costs.</a:t>
              </a:r>
            </a:p>
          </p:txBody>
        </p:sp>
      </p:grpSp>
      <p:grpSp>
        <p:nvGrpSpPr>
          <p:cNvPr id="32" name="Group 31">
            <a:extLst>
              <a:ext uri="{FF2B5EF4-FFF2-40B4-BE49-F238E27FC236}">
                <a16:creationId xmlns:a16="http://schemas.microsoft.com/office/drawing/2014/main" id="{69825837-D896-4D58-872C-C7B26C7E2790}"/>
              </a:ext>
            </a:extLst>
          </p:cNvPr>
          <p:cNvGrpSpPr/>
          <p:nvPr/>
        </p:nvGrpSpPr>
        <p:grpSpPr>
          <a:xfrm>
            <a:off x="1224214" y="3403404"/>
            <a:ext cx="1572243" cy="676213"/>
            <a:chOff x="-65133" y="2133509"/>
            <a:chExt cx="1303125" cy="676213"/>
          </a:xfrm>
        </p:grpSpPr>
        <p:sp>
          <p:nvSpPr>
            <p:cNvPr id="33" name="Rectangle 32">
              <a:extLst>
                <a:ext uri="{FF2B5EF4-FFF2-40B4-BE49-F238E27FC236}">
                  <a16:creationId xmlns:a16="http://schemas.microsoft.com/office/drawing/2014/main" id="{C9C2BBE8-A28D-4F0E-B376-1CD6E8A18FB4}"/>
                </a:ext>
              </a:extLst>
            </p:cNvPr>
            <p:cNvSpPr/>
            <p:nvPr/>
          </p:nvSpPr>
          <p:spPr>
            <a:xfrm>
              <a:off x="0" y="2138095"/>
              <a:ext cx="1237992" cy="671627"/>
            </a:xfrm>
            <a:prstGeom prst="rect">
              <a:avLst/>
            </a:prstGeom>
          </p:spPr>
          <p:style>
            <a:lnRef idx="2">
              <a:schemeClr val="accent5">
                <a:hueOff val="-3379271"/>
                <a:satOff val="-8710"/>
                <a:lumOff val="-5883"/>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txBody>
            <a:bodyPr/>
            <a:lstStyle/>
            <a:p>
              <a:endParaRPr lang="en-US"/>
            </a:p>
          </p:txBody>
        </p:sp>
        <p:sp>
          <p:nvSpPr>
            <p:cNvPr id="34" name="TextBox 33">
              <a:extLst>
                <a:ext uri="{FF2B5EF4-FFF2-40B4-BE49-F238E27FC236}">
                  <a16:creationId xmlns:a16="http://schemas.microsoft.com/office/drawing/2014/main" id="{3F660054-76AA-4383-A775-1DFDC14E2C1E}"/>
                </a:ext>
              </a:extLst>
            </p:cNvPr>
            <p:cNvSpPr txBox="1"/>
            <p:nvPr/>
          </p:nvSpPr>
          <p:spPr>
            <a:xfrm>
              <a:off x="-65133" y="2133509"/>
              <a:ext cx="1237992"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Make</a:t>
              </a:r>
            </a:p>
          </p:txBody>
        </p:sp>
      </p:grpSp>
      <p:grpSp>
        <p:nvGrpSpPr>
          <p:cNvPr id="37" name="Group 36">
            <a:extLst>
              <a:ext uri="{FF2B5EF4-FFF2-40B4-BE49-F238E27FC236}">
                <a16:creationId xmlns:a16="http://schemas.microsoft.com/office/drawing/2014/main" id="{875C97A1-3714-4889-8BFC-55BB42B46CDC}"/>
              </a:ext>
            </a:extLst>
          </p:cNvPr>
          <p:cNvGrpSpPr/>
          <p:nvPr/>
        </p:nvGrpSpPr>
        <p:grpSpPr>
          <a:xfrm>
            <a:off x="2808531" y="4208302"/>
            <a:ext cx="4955230" cy="687345"/>
            <a:chOff x="-2615082" y="3072264"/>
            <a:chExt cx="4955230" cy="687345"/>
          </a:xfrm>
        </p:grpSpPr>
        <p:sp>
          <p:nvSpPr>
            <p:cNvPr id="41" name="Rectangle 40">
              <a:extLst>
                <a:ext uri="{FF2B5EF4-FFF2-40B4-BE49-F238E27FC236}">
                  <a16:creationId xmlns:a16="http://schemas.microsoft.com/office/drawing/2014/main" id="{CCD56542-FE5B-49C7-BF76-97F6FBC9AB53}"/>
                </a:ext>
              </a:extLst>
            </p:cNvPr>
            <p:cNvSpPr/>
            <p:nvPr/>
          </p:nvSpPr>
          <p:spPr>
            <a:xfrm>
              <a:off x="-2615082" y="3087982"/>
              <a:ext cx="4951968" cy="671627"/>
            </a:xfrm>
            <a:prstGeom prst="rect">
              <a:avLst/>
            </a:prstGeom>
          </p:spPr>
          <p:style>
            <a:lnRef idx="2">
              <a:schemeClr val="accent5">
                <a:tint val="40000"/>
                <a:alpha val="90000"/>
                <a:hueOff val="-4493175"/>
                <a:satOff val="-15221"/>
                <a:lumOff val="-1952"/>
                <a:alphaOff val="0"/>
              </a:schemeClr>
            </a:lnRef>
            <a:fillRef idx="1">
              <a:schemeClr val="accent5">
                <a:tint val="40000"/>
                <a:alpha val="90000"/>
                <a:hueOff val="-4493175"/>
                <a:satOff val="-15221"/>
                <a:lumOff val="-1952"/>
                <a:alphaOff val="0"/>
              </a:schemeClr>
            </a:fillRef>
            <a:effectRef idx="0">
              <a:schemeClr val="accent5">
                <a:tint val="40000"/>
                <a:alpha val="90000"/>
                <a:hueOff val="-4493175"/>
                <a:satOff val="-15221"/>
                <a:lumOff val="-1952"/>
                <a:alphaOff val="0"/>
              </a:schemeClr>
            </a:effectRef>
            <a:fontRef idx="minor">
              <a:schemeClr val="dk1">
                <a:hueOff val="0"/>
                <a:satOff val="0"/>
                <a:lumOff val="0"/>
                <a:alphaOff val="0"/>
              </a:schemeClr>
            </a:fontRef>
          </p:style>
          <p:txBody>
            <a:bodyPr/>
            <a:lstStyle/>
            <a:p>
              <a:endParaRPr lang="en-US"/>
            </a:p>
          </p:txBody>
        </p:sp>
        <p:sp>
          <p:nvSpPr>
            <p:cNvPr id="42" name="TextBox 41">
              <a:extLst>
                <a:ext uri="{FF2B5EF4-FFF2-40B4-BE49-F238E27FC236}">
                  <a16:creationId xmlns:a16="http://schemas.microsoft.com/office/drawing/2014/main" id="{3B76F99B-7A59-4762-B815-9AA6F1508E03}"/>
                </a:ext>
              </a:extLst>
            </p:cNvPr>
            <p:cNvSpPr txBox="1"/>
            <p:nvPr/>
          </p:nvSpPr>
          <p:spPr>
            <a:xfrm>
              <a:off x="-2611820" y="3072264"/>
              <a:ext cx="4951968" cy="6716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algn="l" defTabSz="711200">
                <a:lnSpc>
                  <a:spcPct val="90000"/>
                </a:lnSpc>
                <a:spcBef>
                  <a:spcPct val="0"/>
                </a:spcBef>
                <a:spcAft>
                  <a:spcPct val="35000"/>
                </a:spcAft>
                <a:buNone/>
              </a:pPr>
              <a:r>
                <a:rPr lang="en-US" b="1" kern="1200" dirty="0"/>
                <a:t>Be sure to include new ideas of the incoming President.</a:t>
              </a:r>
            </a:p>
          </p:txBody>
        </p:sp>
      </p:grpSp>
      <p:grpSp>
        <p:nvGrpSpPr>
          <p:cNvPr id="38" name="Group 37">
            <a:extLst>
              <a:ext uri="{FF2B5EF4-FFF2-40B4-BE49-F238E27FC236}">
                <a16:creationId xmlns:a16="http://schemas.microsoft.com/office/drawing/2014/main" id="{97BF62BF-835D-45E6-BEEC-D3594EC41722}"/>
              </a:ext>
            </a:extLst>
          </p:cNvPr>
          <p:cNvGrpSpPr/>
          <p:nvPr/>
        </p:nvGrpSpPr>
        <p:grpSpPr>
          <a:xfrm>
            <a:off x="1217878" y="4214846"/>
            <a:ext cx="1573080" cy="681375"/>
            <a:chOff x="-65827" y="2850020"/>
            <a:chExt cx="1303819" cy="681375"/>
          </a:xfrm>
        </p:grpSpPr>
        <p:sp>
          <p:nvSpPr>
            <p:cNvPr id="39" name="Rectangle 38">
              <a:extLst>
                <a:ext uri="{FF2B5EF4-FFF2-40B4-BE49-F238E27FC236}">
                  <a16:creationId xmlns:a16="http://schemas.microsoft.com/office/drawing/2014/main" id="{E9848858-00F8-4A8A-A587-3766E87D2C9E}"/>
                </a:ext>
              </a:extLst>
            </p:cNvPr>
            <p:cNvSpPr/>
            <p:nvPr/>
          </p:nvSpPr>
          <p:spPr>
            <a:xfrm>
              <a:off x="0" y="2850020"/>
              <a:ext cx="1237992" cy="671627"/>
            </a:xfrm>
            <a:prstGeom prst="rect">
              <a:avLst/>
            </a:prstGeom>
          </p:spPr>
          <p:style>
            <a:lnRef idx="2">
              <a:schemeClr val="accent5">
                <a:hueOff val="-4505695"/>
                <a:satOff val="-11613"/>
                <a:lumOff val="-7843"/>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txBody>
            <a:bodyPr/>
            <a:lstStyle/>
            <a:p>
              <a:endParaRPr lang="en-US"/>
            </a:p>
          </p:txBody>
        </p:sp>
        <p:sp>
          <p:nvSpPr>
            <p:cNvPr id="40" name="TextBox 39">
              <a:extLst>
                <a:ext uri="{FF2B5EF4-FFF2-40B4-BE49-F238E27FC236}">
                  <a16:creationId xmlns:a16="http://schemas.microsoft.com/office/drawing/2014/main" id="{7257A9B6-CE06-4AFE-A0E7-AFBDEA414896}"/>
                </a:ext>
              </a:extLst>
            </p:cNvPr>
            <p:cNvSpPr txBox="1"/>
            <p:nvPr/>
          </p:nvSpPr>
          <p:spPr>
            <a:xfrm>
              <a:off x="-65827" y="2859768"/>
              <a:ext cx="1237992"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Be</a:t>
              </a:r>
            </a:p>
          </p:txBody>
        </p:sp>
      </p:grpSp>
      <p:grpSp>
        <p:nvGrpSpPr>
          <p:cNvPr id="43" name="Group 42">
            <a:extLst>
              <a:ext uri="{FF2B5EF4-FFF2-40B4-BE49-F238E27FC236}">
                <a16:creationId xmlns:a16="http://schemas.microsoft.com/office/drawing/2014/main" id="{FF454AF1-A0DE-40AC-90D4-A55CA50701B5}"/>
              </a:ext>
            </a:extLst>
          </p:cNvPr>
          <p:cNvGrpSpPr/>
          <p:nvPr/>
        </p:nvGrpSpPr>
        <p:grpSpPr>
          <a:xfrm>
            <a:off x="2728749" y="5006323"/>
            <a:ext cx="4989340" cy="691580"/>
            <a:chOff x="-2682931" y="3722869"/>
            <a:chExt cx="4989340" cy="691580"/>
          </a:xfrm>
        </p:grpSpPr>
        <p:sp>
          <p:nvSpPr>
            <p:cNvPr id="47" name="Rectangle 46">
              <a:extLst>
                <a:ext uri="{FF2B5EF4-FFF2-40B4-BE49-F238E27FC236}">
                  <a16:creationId xmlns:a16="http://schemas.microsoft.com/office/drawing/2014/main" id="{ECB23B55-8FB6-4FAB-B066-42D4D094135F}"/>
                </a:ext>
              </a:extLst>
            </p:cNvPr>
            <p:cNvSpPr/>
            <p:nvPr/>
          </p:nvSpPr>
          <p:spPr>
            <a:xfrm>
              <a:off x="-2682931" y="3742822"/>
              <a:ext cx="4951968" cy="671627"/>
            </a:xfrm>
            <a:prstGeom prst="rect">
              <a:avLst/>
            </a:prstGeom>
          </p:spPr>
          <p:style>
            <a:lnRef idx="2">
              <a:schemeClr val="accent5">
                <a:tint val="40000"/>
                <a:alpha val="90000"/>
                <a:hueOff val="-5616468"/>
                <a:satOff val="-19027"/>
                <a:lumOff val="-2440"/>
                <a:alphaOff val="0"/>
              </a:schemeClr>
            </a:lnRef>
            <a:fillRef idx="1">
              <a:schemeClr val="accent5">
                <a:tint val="40000"/>
                <a:alpha val="90000"/>
                <a:hueOff val="-5616468"/>
                <a:satOff val="-19027"/>
                <a:lumOff val="-2440"/>
                <a:alphaOff val="0"/>
              </a:schemeClr>
            </a:fillRef>
            <a:effectRef idx="0">
              <a:schemeClr val="accent5">
                <a:tint val="40000"/>
                <a:alpha val="90000"/>
                <a:hueOff val="-5616468"/>
                <a:satOff val="-19027"/>
                <a:lumOff val="-2440"/>
                <a:alphaOff val="0"/>
              </a:schemeClr>
            </a:effectRef>
            <a:fontRef idx="minor">
              <a:schemeClr val="dk1">
                <a:hueOff val="0"/>
                <a:satOff val="0"/>
                <a:lumOff val="0"/>
                <a:alphaOff val="0"/>
              </a:schemeClr>
            </a:fontRef>
          </p:style>
          <p:txBody>
            <a:bodyPr/>
            <a:lstStyle/>
            <a:p>
              <a:endParaRPr lang="en-US"/>
            </a:p>
          </p:txBody>
        </p:sp>
        <p:sp>
          <p:nvSpPr>
            <p:cNvPr id="48" name="TextBox 47">
              <a:extLst>
                <a:ext uri="{FF2B5EF4-FFF2-40B4-BE49-F238E27FC236}">
                  <a16:creationId xmlns:a16="http://schemas.microsoft.com/office/drawing/2014/main" id="{62963328-6D28-45FB-953F-50A56EC3FCFC}"/>
                </a:ext>
              </a:extLst>
            </p:cNvPr>
            <p:cNvSpPr txBox="1"/>
            <p:nvPr/>
          </p:nvSpPr>
          <p:spPr>
            <a:xfrm>
              <a:off x="-2645559" y="3722869"/>
              <a:ext cx="4951968" cy="6716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algn="l" defTabSz="711200">
                <a:lnSpc>
                  <a:spcPct val="90000"/>
                </a:lnSpc>
                <a:spcBef>
                  <a:spcPct val="0"/>
                </a:spcBef>
                <a:spcAft>
                  <a:spcPct val="35000"/>
                </a:spcAft>
                <a:buNone/>
              </a:pPr>
              <a:r>
                <a:rPr lang="en-US" b="1" kern="1200" dirty="0"/>
                <a:t>Make sure the budget balances.</a:t>
              </a:r>
            </a:p>
          </p:txBody>
        </p:sp>
      </p:grpSp>
      <p:grpSp>
        <p:nvGrpSpPr>
          <p:cNvPr id="44" name="Group 43">
            <a:extLst>
              <a:ext uri="{FF2B5EF4-FFF2-40B4-BE49-F238E27FC236}">
                <a16:creationId xmlns:a16="http://schemas.microsoft.com/office/drawing/2014/main" id="{6A51519B-0981-41E6-BC1B-250DBD95CF76}"/>
              </a:ext>
            </a:extLst>
          </p:cNvPr>
          <p:cNvGrpSpPr/>
          <p:nvPr/>
        </p:nvGrpSpPr>
        <p:grpSpPr>
          <a:xfrm>
            <a:off x="1252439" y="5006323"/>
            <a:ext cx="1517211" cy="682406"/>
            <a:chOff x="-42017" y="3551166"/>
            <a:chExt cx="1280009" cy="682406"/>
          </a:xfrm>
        </p:grpSpPr>
        <p:sp>
          <p:nvSpPr>
            <p:cNvPr id="45" name="Rectangle 44">
              <a:extLst>
                <a:ext uri="{FF2B5EF4-FFF2-40B4-BE49-F238E27FC236}">
                  <a16:creationId xmlns:a16="http://schemas.microsoft.com/office/drawing/2014/main" id="{AD4662E2-730B-4B0E-8643-FFC33D1E7D7A}"/>
                </a:ext>
              </a:extLst>
            </p:cNvPr>
            <p:cNvSpPr/>
            <p:nvPr/>
          </p:nvSpPr>
          <p:spPr>
            <a:xfrm>
              <a:off x="0" y="3561945"/>
              <a:ext cx="1237992" cy="671627"/>
            </a:xfrm>
            <a:prstGeom prst="rect">
              <a:avLst/>
            </a:prstGeom>
          </p:spPr>
          <p:style>
            <a:lnRef idx="2">
              <a:schemeClr val="accent5">
                <a:hueOff val="-5632119"/>
                <a:satOff val="-14516"/>
                <a:lumOff val="-9804"/>
                <a:alphaOff val="0"/>
              </a:schemeClr>
            </a:lnRef>
            <a:fillRef idx="1">
              <a:schemeClr val="accent5">
                <a:hueOff val="-5632119"/>
                <a:satOff val="-14516"/>
                <a:lumOff val="-9804"/>
                <a:alphaOff val="0"/>
              </a:schemeClr>
            </a:fillRef>
            <a:effectRef idx="0">
              <a:schemeClr val="accent5">
                <a:hueOff val="-5632119"/>
                <a:satOff val="-14516"/>
                <a:lumOff val="-9804"/>
                <a:alphaOff val="0"/>
              </a:schemeClr>
            </a:effectRef>
            <a:fontRef idx="minor">
              <a:schemeClr val="lt1"/>
            </a:fontRef>
          </p:style>
          <p:txBody>
            <a:bodyPr/>
            <a:lstStyle/>
            <a:p>
              <a:endParaRPr lang="en-US"/>
            </a:p>
          </p:txBody>
        </p:sp>
        <p:sp>
          <p:nvSpPr>
            <p:cNvPr id="46" name="TextBox 45">
              <a:extLst>
                <a:ext uri="{FF2B5EF4-FFF2-40B4-BE49-F238E27FC236}">
                  <a16:creationId xmlns:a16="http://schemas.microsoft.com/office/drawing/2014/main" id="{71CC45AC-E000-4060-B178-E8E691F8D0C9}"/>
                </a:ext>
              </a:extLst>
            </p:cNvPr>
            <p:cNvSpPr txBox="1"/>
            <p:nvPr/>
          </p:nvSpPr>
          <p:spPr>
            <a:xfrm>
              <a:off x="-42017" y="3551166"/>
              <a:ext cx="1237992"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Make</a:t>
              </a:r>
            </a:p>
          </p:txBody>
        </p:sp>
      </p:grpSp>
      <p:grpSp>
        <p:nvGrpSpPr>
          <p:cNvPr id="49" name="Group 48">
            <a:extLst>
              <a:ext uri="{FF2B5EF4-FFF2-40B4-BE49-F238E27FC236}">
                <a16:creationId xmlns:a16="http://schemas.microsoft.com/office/drawing/2014/main" id="{CD6632DE-07EB-4326-A2F3-254B5C852E2A}"/>
              </a:ext>
            </a:extLst>
          </p:cNvPr>
          <p:cNvGrpSpPr/>
          <p:nvPr/>
        </p:nvGrpSpPr>
        <p:grpSpPr>
          <a:xfrm>
            <a:off x="2766121" y="5840908"/>
            <a:ext cx="4951968" cy="671627"/>
            <a:chOff x="1237992" y="4273871"/>
            <a:chExt cx="4951968" cy="671627"/>
          </a:xfrm>
        </p:grpSpPr>
        <p:sp>
          <p:nvSpPr>
            <p:cNvPr id="53" name="Rectangle 52">
              <a:extLst>
                <a:ext uri="{FF2B5EF4-FFF2-40B4-BE49-F238E27FC236}">
                  <a16:creationId xmlns:a16="http://schemas.microsoft.com/office/drawing/2014/main" id="{37C8E83A-EB26-41DB-BA08-E201C990EDF8}"/>
                </a:ext>
              </a:extLst>
            </p:cNvPr>
            <p:cNvSpPr/>
            <p:nvPr/>
          </p:nvSpPr>
          <p:spPr>
            <a:xfrm>
              <a:off x="1237992" y="4273871"/>
              <a:ext cx="4951968" cy="671627"/>
            </a:xfrm>
            <a:prstGeom prst="rect">
              <a:avLst/>
            </a:prstGeom>
          </p:spPr>
          <p:style>
            <a:lnRef idx="2">
              <a:schemeClr val="accent5">
                <a:tint val="40000"/>
                <a:alpha val="90000"/>
                <a:hueOff val="-6739762"/>
                <a:satOff val="-22832"/>
                <a:lumOff val="-2928"/>
                <a:alphaOff val="0"/>
              </a:schemeClr>
            </a:lnRef>
            <a:fillRef idx="1">
              <a:schemeClr val="accent5">
                <a:tint val="40000"/>
                <a:alpha val="90000"/>
                <a:hueOff val="-6739762"/>
                <a:satOff val="-22832"/>
                <a:lumOff val="-2928"/>
                <a:alphaOff val="0"/>
              </a:schemeClr>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txBody>
            <a:bodyPr/>
            <a:lstStyle/>
            <a:p>
              <a:endParaRPr lang="en-US"/>
            </a:p>
          </p:txBody>
        </p:sp>
        <p:sp>
          <p:nvSpPr>
            <p:cNvPr id="54" name="TextBox 53">
              <a:extLst>
                <a:ext uri="{FF2B5EF4-FFF2-40B4-BE49-F238E27FC236}">
                  <a16:creationId xmlns:a16="http://schemas.microsoft.com/office/drawing/2014/main" id="{F7063899-2E22-4C36-9D4D-E252E5815CE3}"/>
                </a:ext>
              </a:extLst>
            </p:cNvPr>
            <p:cNvSpPr txBox="1"/>
            <p:nvPr/>
          </p:nvSpPr>
          <p:spPr>
            <a:xfrm>
              <a:off x="1237992" y="4273871"/>
              <a:ext cx="4951968" cy="6716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82" tIns="170593" rIns="96082" bIns="170593" numCol="1" spcCol="1270" anchor="ctr" anchorCtr="0">
              <a:noAutofit/>
            </a:bodyPr>
            <a:lstStyle/>
            <a:p>
              <a:pPr marL="0" lvl="0" indent="0" algn="l" defTabSz="711200">
                <a:lnSpc>
                  <a:spcPct val="90000"/>
                </a:lnSpc>
                <a:spcBef>
                  <a:spcPct val="0"/>
                </a:spcBef>
                <a:spcAft>
                  <a:spcPct val="35000"/>
                </a:spcAft>
                <a:buNone/>
              </a:pPr>
              <a:r>
                <a:rPr lang="en-US" b="1" kern="1200" dirty="0"/>
                <a:t>Get Board approval on the official budget.   </a:t>
              </a:r>
            </a:p>
          </p:txBody>
        </p:sp>
      </p:grpSp>
      <p:grpSp>
        <p:nvGrpSpPr>
          <p:cNvPr id="50" name="Group 49">
            <a:extLst>
              <a:ext uri="{FF2B5EF4-FFF2-40B4-BE49-F238E27FC236}">
                <a16:creationId xmlns:a16="http://schemas.microsoft.com/office/drawing/2014/main" id="{A87E7628-FBF0-4491-984B-28B12393FC0E}"/>
              </a:ext>
            </a:extLst>
          </p:cNvPr>
          <p:cNvGrpSpPr/>
          <p:nvPr/>
        </p:nvGrpSpPr>
        <p:grpSpPr>
          <a:xfrm>
            <a:off x="1246192" y="5819358"/>
            <a:ext cx="1531031" cy="682402"/>
            <a:chOff x="-30975" y="4263096"/>
            <a:chExt cx="1268967" cy="682402"/>
          </a:xfrm>
        </p:grpSpPr>
        <p:sp>
          <p:nvSpPr>
            <p:cNvPr id="51" name="Rectangle 50">
              <a:extLst>
                <a:ext uri="{FF2B5EF4-FFF2-40B4-BE49-F238E27FC236}">
                  <a16:creationId xmlns:a16="http://schemas.microsoft.com/office/drawing/2014/main" id="{1199C66C-F413-4C24-ABDD-8956AF467887}"/>
                </a:ext>
              </a:extLst>
            </p:cNvPr>
            <p:cNvSpPr/>
            <p:nvPr/>
          </p:nvSpPr>
          <p:spPr>
            <a:xfrm>
              <a:off x="0" y="4273871"/>
              <a:ext cx="1237992" cy="671627"/>
            </a:xfrm>
            <a:prstGeom prst="rect">
              <a:avLst/>
            </a:prstGeom>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en-US"/>
            </a:p>
          </p:txBody>
        </p:sp>
        <p:sp>
          <p:nvSpPr>
            <p:cNvPr id="52" name="TextBox 51">
              <a:extLst>
                <a:ext uri="{FF2B5EF4-FFF2-40B4-BE49-F238E27FC236}">
                  <a16:creationId xmlns:a16="http://schemas.microsoft.com/office/drawing/2014/main" id="{C289585B-C6EC-4BCF-B6CB-3478FC7F75F9}"/>
                </a:ext>
              </a:extLst>
            </p:cNvPr>
            <p:cNvSpPr txBox="1"/>
            <p:nvPr/>
          </p:nvSpPr>
          <p:spPr>
            <a:xfrm>
              <a:off x="-30975" y="4263096"/>
              <a:ext cx="1237992" cy="671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510" tIns="66342" rIns="65510" bIns="66342" numCol="1" spcCol="1270" anchor="ctr" anchorCtr="0">
              <a:noAutofit/>
            </a:bodyPr>
            <a:lstStyle/>
            <a:p>
              <a:pPr marL="0" lvl="0" indent="0" algn="ctr" defTabSz="889000">
                <a:lnSpc>
                  <a:spcPct val="90000"/>
                </a:lnSpc>
                <a:spcBef>
                  <a:spcPct val="0"/>
                </a:spcBef>
                <a:spcAft>
                  <a:spcPct val="35000"/>
                </a:spcAft>
                <a:buNone/>
              </a:pPr>
              <a:r>
                <a:rPr lang="en-US" sz="2000" b="1" kern="1200" dirty="0"/>
                <a:t>Get</a:t>
              </a:r>
            </a:p>
          </p:txBody>
        </p:sp>
      </p:grpSp>
      <p:pic>
        <p:nvPicPr>
          <p:cNvPr id="3" name="Picture 2" descr="Free Club Meeting Cliparts, Download Free Club Meeting Cliparts png images, Free  ClipArts on Clipart Library">
            <a:extLst>
              <a:ext uri="{FF2B5EF4-FFF2-40B4-BE49-F238E27FC236}">
                <a16:creationId xmlns:a16="http://schemas.microsoft.com/office/drawing/2014/main" id="{A64E002F-7993-7292-D48D-4AE5AFC16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6503" y="4224020"/>
            <a:ext cx="3440114" cy="23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54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0-#ppt_w/2"/>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242D07-274B-45D2-B86A-9122104237D0}"/>
              </a:ext>
            </a:extLst>
          </p:cNvPr>
          <p:cNvSpPr txBox="1"/>
          <p:nvPr/>
        </p:nvSpPr>
        <p:spPr>
          <a:xfrm>
            <a:off x="865244" y="1917915"/>
            <a:ext cx="9924282" cy="779235"/>
          </a:xfrm>
          <a:prstGeom prst="rect">
            <a:avLst/>
          </a:prstGeom>
          <a:solidFill>
            <a:srgbClr val="FF9900"/>
          </a:solidFill>
        </p:spPr>
        <p:txBody>
          <a:bodyPr wrap="square" rtlCol="0">
            <a:spAutoFit/>
          </a:bodyPr>
          <a:lstStyle/>
          <a:p>
            <a:endParaRPr lang="en-US" dirty="0">
              <a:solidFill>
                <a:schemeClr val="accent2">
                  <a:lumMod val="75000"/>
                </a:schemeClr>
              </a:solidFill>
            </a:endParaRPr>
          </a:p>
        </p:txBody>
      </p:sp>
      <p:sp>
        <p:nvSpPr>
          <p:cNvPr id="13" name="Rectangle 12" descr="Bank Check">
            <a:extLst>
              <a:ext uri="{FF2B5EF4-FFF2-40B4-BE49-F238E27FC236}">
                <a16:creationId xmlns:a16="http://schemas.microsoft.com/office/drawing/2014/main" id="{28AB917A-6A6E-445C-89DC-40630EB25E58}"/>
              </a:ext>
            </a:extLst>
          </p:cNvPr>
          <p:cNvSpPr/>
          <p:nvPr/>
        </p:nvSpPr>
        <p:spPr>
          <a:xfrm>
            <a:off x="1177537" y="2055822"/>
            <a:ext cx="635618" cy="50342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 name="Rectangle 4">
            <a:extLst>
              <a:ext uri="{FF2B5EF4-FFF2-40B4-BE49-F238E27FC236}">
                <a16:creationId xmlns:a16="http://schemas.microsoft.com/office/drawing/2014/main" id="{EACC70EA-C364-40BB-BF54-4B411F8E4F01}"/>
              </a:ext>
            </a:extLst>
          </p:cNvPr>
          <p:cNvSpPr/>
          <p:nvPr/>
        </p:nvSpPr>
        <p:spPr>
          <a:xfrm>
            <a:off x="2245776" y="1919288"/>
            <a:ext cx="7629744" cy="707886"/>
          </a:xfrm>
          <a:prstGeom prst="rect">
            <a:avLst/>
          </a:prstGeom>
        </p:spPr>
        <p:txBody>
          <a:bodyPr wrap="square">
            <a:spAutoFit/>
          </a:bodyPr>
          <a:lstStyle/>
          <a:p>
            <a:pPr algn="just"/>
            <a:r>
              <a:rPr lang="en-US" sz="2000" b="1" dirty="0"/>
              <a:t>As deposits come in and checks are written, develop a report to show the Board how club is progressing against the budget.</a:t>
            </a:r>
          </a:p>
        </p:txBody>
      </p:sp>
      <p:sp>
        <p:nvSpPr>
          <p:cNvPr id="15" name="TextBox 14">
            <a:extLst>
              <a:ext uri="{FF2B5EF4-FFF2-40B4-BE49-F238E27FC236}">
                <a16:creationId xmlns:a16="http://schemas.microsoft.com/office/drawing/2014/main" id="{F257C99A-6F96-4734-8BBF-2D5AE113748C}"/>
              </a:ext>
            </a:extLst>
          </p:cNvPr>
          <p:cNvSpPr txBox="1"/>
          <p:nvPr/>
        </p:nvSpPr>
        <p:spPr>
          <a:xfrm>
            <a:off x="876237" y="4025809"/>
            <a:ext cx="9929553" cy="779235"/>
          </a:xfrm>
          <a:prstGeom prst="rect">
            <a:avLst/>
          </a:prstGeom>
          <a:solidFill>
            <a:srgbClr val="FFCC00"/>
          </a:solidFill>
        </p:spPr>
        <p:txBody>
          <a:bodyPr wrap="square" rtlCol="0">
            <a:spAutoFit/>
          </a:bodyPr>
          <a:lstStyle/>
          <a:p>
            <a:endParaRPr lang="en-US" dirty="0">
              <a:solidFill>
                <a:schemeClr val="accent2">
                  <a:lumMod val="75000"/>
                </a:schemeClr>
              </a:solidFill>
            </a:endParaRPr>
          </a:p>
        </p:txBody>
      </p:sp>
      <p:sp>
        <p:nvSpPr>
          <p:cNvPr id="17" name="TextBox 16">
            <a:extLst>
              <a:ext uri="{FF2B5EF4-FFF2-40B4-BE49-F238E27FC236}">
                <a16:creationId xmlns:a16="http://schemas.microsoft.com/office/drawing/2014/main" id="{24EE2FF6-48EB-408A-9AD6-053F4FA31435}"/>
              </a:ext>
            </a:extLst>
          </p:cNvPr>
          <p:cNvSpPr txBox="1"/>
          <p:nvPr/>
        </p:nvSpPr>
        <p:spPr>
          <a:xfrm>
            <a:off x="876237" y="3017067"/>
            <a:ext cx="9929553" cy="779235"/>
          </a:xfrm>
          <a:prstGeom prst="rect">
            <a:avLst/>
          </a:prstGeom>
          <a:solidFill>
            <a:schemeClr val="bg2">
              <a:lumMod val="75000"/>
            </a:schemeClr>
          </a:solidFill>
        </p:spPr>
        <p:txBody>
          <a:bodyPr wrap="square" rtlCol="0">
            <a:spAutoFit/>
          </a:bodyPr>
          <a:lstStyle/>
          <a:p>
            <a:endParaRPr lang="en-US" dirty="0">
              <a:solidFill>
                <a:schemeClr val="accent2">
                  <a:lumMod val="75000"/>
                </a:schemeClr>
              </a:solidFill>
            </a:endParaRPr>
          </a:p>
        </p:txBody>
      </p:sp>
      <p:sp>
        <p:nvSpPr>
          <p:cNvPr id="21" name="Rectangle 20">
            <a:extLst>
              <a:ext uri="{FF2B5EF4-FFF2-40B4-BE49-F238E27FC236}">
                <a16:creationId xmlns:a16="http://schemas.microsoft.com/office/drawing/2014/main" id="{67FAD84F-6F92-436C-8B1E-489CD2C6B769}"/>
              </a:ext>
            </a:extLst>
          </p:cNvPr>
          <p:cNvSpPr/>
          <p:nvPr/>
        </p:nvSpPr>
        <p:spPr>
          <a:xfrm>
            <a:off x="2185809" y="3133767"/>
            <a:ext cx="8338896" cy="400110"/>
          </a:xfrm>
          <a:prstGeom prst="rect">
            <a:avLst/>
          </a:prstGeom>
        </p:spPr>
        <p:txBody>
          <a:bodyPr wrap="square">
            <a:spAutoFit/>
          </a:bodyPr>
          <a:lstStyle/>
          <a:p>
            <a:r>
              <a:rPr lang="en-US" sz="2000" b="1" dirty="0"/>
              <a:t>Does the report show that Club is missing its fundraising goals?</a:t>
            </a:r>
          </a:p>
        </p:txBody>
      </p:sp>
      <p:sp>
        <p:nvSpPr>
          <p:cNvPr id="23" name="Rectangle 22">
            <a:extLst>
              <a:ext uri="{FF2B5EF4-FFF2-40B4-BE49-F238E27FC236}">
                <a16:creationId xmlns:a16="http://schemas.microsoft.com/office/drawing/2014/main" id="{CE07A19D-C3DD-4EF4-910F-1E7E6548B750}"/>
              </a:ext>
            </a:extLst>
          </p:cNvPr>
          <p:cNvSpPr/>
          <p:nvPr/>
        </p:nvSpPr>
        <p:spPr>
          <a:xfrm>
            <a:off x="2185808" y="4039680"/>
            <a:ext cx="8540501" cy="707886"/>
          </a:xfrm>
          <a:prstGeom prst="rect">
            <a:avLst/>
          </a:prstGeom>
        </p:spPr>
        <p:txBody>
          <a:bodyPr wrap="square">
            <a:spAutoFit/>
          </a:bodyPr>
          <a:lstStyle/>
          <a:p>
            <a:pPr algn="just"/>
            <a:r>
              <a:rPr lang="en-US" sz="2000" b="1" dirty="0"/>
              <a:t>Are any expense categories showing unusually high expenditures?  Will Club have enough left in budget to cover remainder of the year?</a:t>
            </a:r>
          </a:p>
        </p:txBody>
      </p:sp>
      <p:sp>
        <p:nvSpPr>
          <p:cNvPr id="24" name="TextBox 23">
            <a:extLst>
              <a:ext uri="{FF2B5EF4-FFF2-40B4-BE49-F238E27FC236}">
                <a16:creationId xmlns:a16="http://schemas.microsoft.com/office/drawing/2014/main" id="{05EB40B1-E937-4B60-BA19-19E47C7893CD}"/>
              </a:ext>
            </a:extLst>
          </p:cNvPr>
          <p:cNvSpPr txBox="1"/>
          <p:nvPr/>
        </p:nvSpPr>
        <p:spPr>
          <a:xfrm>
            <a:off x="881508" y="5074314"/>
            <a:ext cx="9924282" cy="779235"/>
          </a:xfrm>
          <a:prstGeom prst="rect">
            <a:avLst/>
          </a:prstGeom>
          <a:solidFill>
            <a:srgbClr val="3399FF"/>
          </a:solidFill>
        </p:spPr>
        <p:txBody>
          <a:bodyPr wrap="square" rtlCol="0">
            <a:spAutoFit/>
          </a:bodyPr>
          <a:lstStyle/>
          <a:p>
            <a:endParaRPr lang="en-US" dirty="0">
              <a:solidFill>
                <a:schemeClr val="accent2">
                  <a:lumMod val="75000"/>
                </a:schemeClr>
              </a:solidFill>
            </a:endParaRPr>
          </a:p>
        </p:txBody>
      </p:sp>
      <p:sp>
        <p:nvSpPr>
          <p:cNvPr id="25" name="Rectangle 24" descr="Money">
            <a:extLst>
              <a:ext uri="{FF2B5EF4-FFF2-40B4-BE49-F238E27FC236}">
                <a16:creationId xmlns:a16="http://schemas.microsoft.com/office/drawing/2014/main" id="{8CB5381B-B14B-4708-97A1-FC14D155D44D}"/>
              </a:ext>
            </a:extLst>
          </p:cNvPr>
          <p:cNvSpPr/>
          <p:nvPr/>
        </p:nvSpPr>
        <p:spPr>
          <a:xfrm>
            <a:off x="1177537" y="4138604"/>
            <a:ext cx="638872" cy="50342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Rectangle 25" descr="Newspaper">
            <a:extLst>
              <a:ext uri="{FF2B5EF4-FFF2-40B4-BE49-F238E27FC236}">
                <a16:creationId xmlns:a16="http://schemas.microsoft.com/office/drawing/2014/main" id="{E2C411C1-0A98-4FB7-BABE-EB9BBE461941}"/>
              </a:ext>
            </a:extLst>
          </p:cNvPr>
          <p:cNvSpPr/>
          <p:nvPr/>
        </p:nvSpPr>
        <p:spPr>
          <a:xfrm>
            <a:off x="1177537" y="5123074"/>
            <a:ext cx="598109" cy="667499"/>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ectangle 26">
            <a:extLst>
              <a:ext uri="{FF2B5EF4-FFF2-40B4-BE49-F238E27FC236}">
                <a16:creationId xmlns:a16="http://schemas.microsoft.com/office/drawing/2014/main" id="{0B959AC7-E2D7-4653-A222-AC0F3C961DDF}"/>
              </a:ext>
            </a:extLst>
          </p:cNvPr>
          <p:cNvSpPr/>
          <p:nvPr/>
        </p:nvSpPr>
        <p:spPr>
          <a:xfrm>
            <a:off x="2185809" y="5207714"/>
            <a:ext cx="8619981" cy="400110"/>
          </a:xfrm>
          <a:prstGeom prst="rect">
            <a:avLst/>
          </a:prstGeom>
        </p:spPr>
        <p:txBody>
          <a:bodyPr wrap="square">
            <a:spAutoFit/>
          </a:bodyPr>
          <a:lstStyle/>
          <a:p>
            <a:r>
              <a:rPr lang="en-US" sz="2000" b="1" dirty="0"/>
              <a:t>Be sure to deliver any unexpected news to the Board for the review. </a:t>
            </a:r>
          </a:p>
        </p:txBody>
      </p:sp>
      <p:sp>
        <p:nvSpPr>
          <p:cNvPr id="28" name="Rectangle 27" descr="Dollar">
            <a:extLst>
              <a:ext uri="{FF2B5EF4-FFF2-40B4-BE49-F238E27FC236}">
                <a16:creationId xmlns:a16="http://schemas.microsoft.com/office/drawing/2014/main" id="{6CABB663-2794-48BC-951B-23574BC90D88}"/>
              </a:ext>
            </a:extLst>
          </p:cNvPr>
          <p:cNvSpPr/>
          <p:nvPr/>
        </p:nvSpPr>
        <p:spPr>
          <a:xfrm>
            <a:off x="1224881" y="3141293"/>
            <a:ext cx="503420" cy="503420"/>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9" name="Title 1">
            <a:extLst>
              <a:ext uri="{FF2B5EF4-FFF2-40B4-BE49-F238E27FC236}">
                <a16:creationId xmlns:a16="http://schemas.microsoft.com/office/drawing/2014/main" id="{C76D617A-4EA5-4503-9058-29E2F419740B}"/>
              </a:ext>
            </a:extLst>
          </p:cNvPr>
          <p:cNvSpPr>
            <a:spLocks noGrp="1"/>
          </p:cNvSpPr>
          <p:nvPr>
            <p:ph type="title"/>
          </p:nvPr>
        </p:nvSpPr>
        <p:spPr>
          <a:xfrm>
            <a:off x="838200" y="588787"/>
            <a:ext cx="10515600" cy="1197765"/>
          </a:xfrm>
        </p:spPr>
        <p:txBody>
          <a:bodyPr>
            <a:normAutofit/>
          </a:bodyPr>
          <a:lstStyle/>
          <a:p>
            <a:pPr algn="ctr"/>
            <a:r>
              <a:rPr lang="en-US" b="1" dirty="0">
                <a:latin typeface="+mn-lt"/>
              </a:rPr>
              <a:t>Monthly Budget Activity Report</a:t>
            </a:r>
          </a:p>
        </p:txBody>
      </p:sp>
      <p:pic>
        <p:nvPicPr>
          <p:cNvPr id="2" name="Picture 1" descr="Free Club Meeting Cliparts, Download Free Club Meeting Cliparts png images, Free  ClipArts on Clipart Library">
            <a:extLst>
              <a:ext uri="{FF2B5EF4-FFF2-40B4-BE49-F238E27FC236}">
                <a16:creationId xmlns:a16="http://schemas.microsoft.com/office/drawing/2014/main" id="{03E19FC4-F5E2-73C9-A09E-83E3F7977BD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30134" y="509362"/>
            <a:ext cx="1792350" cy="1203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16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3" grpId="0"/>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7106-0990-46E3-8AB1-8CE2CAAB9E9C}"/>
              </a:ext>
            </a:extLst>
          </p:cNvPr>
          <p:cNvSpPr>
            <a:spLocks noGrp="1"/>
          </p:cNvSpPr>
          <p:nvPr>
            <p:ph type="title"/>
          </p:nvPr>
        </p:nvSpPr>
        <p:spPr>
          <a:xfrm>
            <a:off x="838200" y="557188"/>
            <a:ext cx="10515600" cy="1133499"/>
          </a:xfrm>
        </p:spPr>
        <p:txBody>
          <a:bodyPr>
            <a:normAutofit/>
          </a:bodyPr>
          <a:lstStyle/>
          <a:p>
            <a:pPr algn="ctr"/>
            <a:r>
              <a:rPr lang="en-US" sz="5200" b="1" dirty="0">
                <a:latin typeface="+mn-lt"/>
              </a:rPr>
              <a:t>Reporting</a:t>
            </a:r>
          </a:p>
        </p:txBody>
      </p:sp>
      <p:grpSp>
        <p:nvGrpSpPr>
          <p:cNvPr id="5" name="Group 4">
            <a:extLst>
              <a:ext uri="{FF2B5EF4-FFF2-40B4-BE49-F238E27FC236}">
                <a16:creationId xmlns:a16="http://schemas.microsoft.com/office/drawing/2014/main" id="{1238D474-CCFB-4580-A0A0-F468E699AA89}"/>
              </a:ext>
            </a:extLst>
          </p:cNvPr>
          <p:cNvGrpSpPr/>
          <p:nvPr/>
        </p:nvGrpSpPr>
        <p:grpSpPr>
          <a:xfrm>
            <a:off x="2763253" y="4307856"/>
            <a:ext cx="8938260" cy="1958644"/>
            <a:chOff x="1577339" y="2314965"/>
            <a:chExt cx="8938260" cy="1958644"/>
          </a:xfrm>
        </p:grpSpPr>
        <p:sp>
          <p:nvSpPr>
            <p:cNvPr id="6" name="Rectangle: Rounded Corners 5">
              <a:extLst>
                <a:ext uri="{FF2B5EF4-FFF2-40B4-BE49-F238E27FC236}">
                  <a16:creationId xmlns:a16="http://schemas.microsoft.com/office/drawing/2014/main" id="{01294B99-3841-426E-818E-0BB7B089E022}"/>
                </a:ext>
              </a:extLst>
            </p:cNvPr>
            <p:cNvSpPr/>
            <p:nvPr/>
          </p:nvSpPr>
          <p:spPr>
            <a:xfrm>
              <a:off x="1577339" y="2314965"/>
              <a:ext cx="8938260" cy="1958644"/>
            </a:xfrm>
            <a:prstGeom prst="roundRect">
              <a:avLst>
                <a:gd name="adj" fmla="val 10000"/>
              </a:avLst>
            </a:pr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604B7FC0-AA59-4C16-98D1-AF54E87DC81F}"/>
                </a:ext>
              </a:extLst>
            </p:cNvPr>
            <p:cNvSpPr txBox="1"/>
            <p:nvPr/>
          </p:nvSpPr>
          <p:spPr>
            <a:xfrm>
              <a:off x="2076822" y="2372332"/>
              <a:ext cx="7854630" cy="18439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just" defTabSz="1111250">
                <a:lnSpc>
                  <a:spcPct val="90000"/>
                </a:lnSpc>
                <a:spcBef>
                  <a:spcPct val="0"/>
                </a:spcBef>
                <a:spcAft>
                  <a:spcPct val="35000"/>
                </a:spcAft>
                <a:buNone/>
              </a:pPr>
              <a:r>
                <a:rPr lang="en-US" sz="2400" b="1" kern="1200" dirty="0"/>
                <a:t>Bank Reconciliation (beginning balance, income, expense, current balance (include a list of any uncleared checks).</a:t>
              </a:r>
            </a:p>
          </p:txBody>
        </p:sp>
      </p:grpSp>
      <p:grpSp>
        <p:nvGrpSpPr>
          <p:cNvPr id="8" name="Group 7">
            <a:extLst>
              <a:ext uri="{FF2B5EF4-FFF2-40B4-BE49-F238E27FC236}">
                <a16:creationId xmlns:a16="http://schemas.microsoft.com/office/drawing/2014/main" id="{33256AA1-0067-480E-BE15-0449BC1DEB1B}"/>
              </a:ext>
            </a:extLst>
          </p:cNvPr>
          <p:cNvGrpSpPr/>
          <p:nvPr/>
        </p:nvGrpSpPr>
        <p:grpSpPr>
          <a:xfrm>
            <a:off x="292768" y="1672227"/>
            <a:ext cx="8938260" cy="1958644"/>
            <a:chOff x="0" y="0"/>
            <a:chExt cx="8938260" cy="1958644"/>
          </a:xfrm>
        </p:grpSpPr>
        <p:sp>
          <p:nvSpPr>
            <p:cNvPr id="9" name="Rectangle: Rounded Corners 8">
              <a:extLst>
                <a:ext uri="{FF2B5EF4-FFF2-40B4-BE49-F238E27FC236}">
                  <a16:creationId xmlns:a16="http://schemas.microsoft.com/office/drawing/2014/main" id="{F28B02EF-74F6-48CD-9A80-31378E56759B}"/>
                </a:ext>
              </a:extLst>
            </p:cNvPr>
            <p:cNvSpPr/>
            <p:nvPr/>
          </p:nvSpPr>
          <p:spPr>
            <a:xfrm>
              <a:off x="0" y="0"/>
              <a:ext cx="8938260" cy="1958644"/>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91463AE9-D143-4023-9341-24C8FB51998B}"/>
                </a:ext>
              </a:extLst>
            </p:cNvPr>
            <p:cNvSpPr txBox="1"/>
            <p:nvPr/>
          </p:nvSpPr>
          <p:spPr>
            <a:xfrm>
              <a:off x="340237" y="57367"/>
              <a:ext cx="8182651" cy="18439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just" defTabSz="1111250">
                <a:lnSpc>
                  <a:spcPct val="90000"/>
                </a:lnSpc>
                <a:spcBef>
                  <a:spcPct val="0"/>
                </a:spcBef>
                <a:spcAft>
                  <a:spcPct val="35000"/>
                </a:spcAft>
                <a:buNone/>
              </a:pPr>
              <a:r>
                <a:rPr lang="en-US" sz="2400" b="1" kern="1200" dirty="0"/>
                <a:t>Reports to the Board must be prepared prior to the Board meetings and copies should be available for each Board member.  There should be a report for each account (Community Service  and Administrative).</a:t>
              </a:r>
            </a:p>
          </p:txBody>
        </p:sp>
      </p:grpSp>
      <p:sp>
        <p:nvSpPr>
          <p:cNvPr id="11" name="Arrow: Down 10">
            <a:extLst>
              <a:ext uri="{FF2B5EF4-FFF2-40B4-BE49-F238E27FC236}">
                <a16:creationId xmlns:a16="http://schemas.microsoft.com/office/drawing/2014/main" id="{8FFC0586-95B4-4173-B2B0-74F645EED7EF}"/>
              </a:ext>
            </a:extLst>
          </p:cNvPr>
          <p:cNvSpPr/>
          <p:nvPr/>
        </p:nvSpPr>
        <p:spPr>
          <a:xfrm>
            <a:off x="6762373" y="3195480"/>
            <a:ext cx="1242488" cy="1605134"/>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Free Club Meeting Cliparts, Download Free Club Meeting Cliparts png images, Free  ClipArts on Clipart Library">
            <a:extLst>
              <a:ext uri="{FF2B5EF4-FFF2-40B4-BE49-F238E27FC236}">
                <a16:creationId xmlns:a16="http://schemas.microsoft.com/office/drawing/2014/main" id="{A1AB0488-3260-060E-8A01-19CAFD289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1088" y="557188"/>
            <a:ext cx="2457857" cy="1650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96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F0C6-B853-4068-A1D2-43D8AB849193}"/>
              </a:ext>
            </a:extLst>
          </p:cNvPr>
          <p:cNvSpPr>
            <a:spLocks noGrp="1"/>
          </p:cNvSpPr>
          <p:nvPr>
            <p:ph type="title"/>
          </p:nvPr>
        </p:nvSpPr>
        <p:spPr>
          <a:xfrm>
            <a:off x="838200" y="465094"/>
            <a:ext cx="10515600" cy="1133499"/>
          </a:xfrm>
        </p:spPr>
        <p:txBody>
          <a:bodyPr>
            <a:normAutofit/>
          </a:bodyPr>
          <a:lstStyle/>
          <a:p>
            <a:pPr algn="ctr"/>
            <a:r>
              <a:rPr lang="en-US" sz="5200" b="1" dirty="0">
                <a:latin typeface="+mn-lt"/>
              </a:rPr>
              <a:t>Reporting</a:t>
            </a:r>
          </a:p>
        </p:txBody>
      </p:sp>
      <p:grpSp>
        <p:nvGrpSpPr>
          <p:cNvPr id="6" name="Group 5">
            <a:extLst>
              <a:ext uri="{FF2B5EF4-FFF2-40B4-BE49-F238E27FC236}">
                <a16:creationId xmlns:a16="http://schemas.microsoft.com/office/drawing/2014/main" id="{A3156FE3-9D7F-48BB-9E84-319E5021E9B8}"/>
              </a:ext>
            </a:extLst>
          </p:cNvPr>
          <p:cNvGrpSpPr/>
          <p:nvPr/>
        </p:nvGrpSpPr>
        <p:grpSpPr>
          <a:xfrm>
            <a:off x="1254495" y="1437211"/>
            <a:ext cx="3729657" cy="2310816"/>
            <a:chOff x="1742673" y="-91853"/>
            <a:chExt cx="3347739" cy="2226155"/>
          </a:xfrm>
          <a:solidFill>
            <a:schemeClr val="accent1">
              <a:lumMod val="75000"/>
            </a:schemeClr>
          </a:solidFill>
        </p:grpSpPr>
        <p:sp>
          <p:nvSpPr>
            <p:cNvPr id="7" name="Rectangle 6">
              <a:extLst>
                <a:ext uri="{FF2B5EF4-FFF2-40B4-BE49-F238E27FC236}">
                  <a16:creationId xmlns:a16="http://schemas.microsoft.com/office/drawing/2014/main" id="{E999F48D-1E0B-4AFC-9CC4-443576272A8D}"/>
                </a:ext>
              </a:extLst>
            </p:cNvPr>
            <p:cNvSpPr/>
            <p:nvPr/>
          </p:nvSpPr>
          <p:spPr>
            <a:xfrm>
              <a:off x="1742673" y="241"/>
              <a:ext cx="3347739" cy="2008643"/>
            </a:xfrm>
            <a:prstGeom prst="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5FD9DA41-986D-42B5-A56F-D7231657E12F}"/>
                </a:ext>
              </a:extLst>
            </p:cNvPr>
            <p:cNvSpPr txBox="1"/>
            <p:nvPr/>
          </p:nvSpPr>
          <p:spPr>
            <a:xfrm>
              <a:off x="1742673" y="-91853"/>
              <a:ext cx="3347739" cy="222615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defTabSz="800100">
                <a:lnSpc>
                  <a:spcPct val="90000"/>
                </a:lnSpc>
                <a:spcBef>
                  <a:spcPct val="0"/>
                </a:spcBef>
                <a:spcAft>
                  <a:spcPct val="35000"/>
                </a:spcAft>
                <a:buNone/>
                <a:defRPr cap="all"/>
              </a:pPr>
              <a:r>
                <a:rPr lang="en-US" b="1" kern="1200" dirty="0"/>
                <a:t>Have a list of items that make up both Income and expense items ready (board members may ask questions).</a:t>
              </a:r>
            </a:p>
          </p:txBody>
        </p:sp>
      </p:grpSp>
      <p:grpSp>
        <p:nvGrpSpPr>
          <p:cNvPr id="9" name="Group 8">
            <a:extLst>
              <a:ext uri="{FF2B5EF4-FFF2-40B4-BE49-F238E27FC236}">
                <a16:creationId xmlns:a16="http://schemas.microsoft.com/office/drawing/2014/main" id="{EF1BEA29-05B6-45E1-BF2D-E229D9DDD160}"/>
              </a:ext>
            </a:extLst>
          </p:cNvPr>
          <p:cNvGrpSpPr/>
          <p:nvPr/>
        </p:nvGrpSpPr>
        <p:grpSpPr>
          <a:xfrm>
            <a:off x="6511818" y="1437211"/>
            <a:ext cx="3625240" cy="2262119"/>
            <a:chOff x="5418466" y="-58969"/>
            <a:chExt cx="3363876" cy="2061754"/>
          </a:xfrm>
        </p:grpSpPr>
        <p:sp>
          <p:nvSpPr>
            <p:cNvPr id="10" name="Rectangle 9">
              <a:extLst>
                <a:ext uri="{FF2B5EF4-FFF2-40B4-BE49-F238E27FC236}">
                  <a16:creationId xmlns:a16="http://schemas.microsoft.com/office/drawing/2014/main" id="{B4A46166-67AF-4BEB-BFB4-EF49C4ADB6DC}"/>
                </a:ext>
              </a:extLst>
            </p:cNvPr>
            <p:cNvSpPr/>
            <p:nvPr/>
          </p:nvSpPr>
          <p:spPr>
            <a:xfrm>
              <a:off x="5418466" y="-58969"/>
              <a:ext cx="3347739" cy="2008643"/>
            </a:xfrm>
            <a:prstGeom prst="rect">
              <a:avLst/>
            </a:prstGeom>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txBody>
            <a:bodyPr/>
            <a:lstStyle/>
            <a:p>
              <a:endParaRPr lang="en-US"/>
            </a:p>
          </p:txBody>
        </p:sp>
        <p:sp>
          <p:nvSpPr>
            <p:cNvPr id="11" name="TextBox 10">
              <a:extLst>
                <a:ext uri="{FF2B5EF4-FFF2-40B4-BE49-F238E27FC236}">
                  <a16:creationId xmlns:a16="http://schemas.microsoft.com/office/drawing/2014/main" id="{2773D26E-ED4E-410A-A279-B77AFB0AD503}"/>
                </a:ext>
              </a:extLst>
            </p:cNvPr>
            <p:cNvSpPr txBox="1"/>
            <p:nvPr/>
          </p:nvSpPr>
          <p:spPr>
            <a:xfrm>
              <a:off x="5434603" y="-58969"/>
              <a:ext cx="3347739" cy="2061754"/>
            </a:xfrm>
            <a:prstGeom prst="rect">
              <a:avLst/>
            </a:prstGeom>
            <a:solidFill>
              <a:schemeClr val="accent1">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defTabSz="711200">
                <a:lnSpc>
                  <a:spcPct val="90000"/>
                </a:lnSpc>
                <a:spcBef>
                  <a:spcPct val="0"/>
                </a:spcBef>
                <a:spcAft>
                  <a:spcPct val="35000"/>
                </a:spcAft>
                <a:buNone/>
                <a:defRPr cap="all"/>
              </a:pPr>
              <a:r>
                <a:rPr lang="en-US" b="1" kern="1200" dirty="0"/>
                <a:t>Prepare a financial statement for each major project showing income, expenses and final outcome.  The Board usually wants to know how well projects perform.</a:t>
              </a:r>
            </a:p>
          </p:txBody>
        </p:sp>
      </p:grpSp>
      <p:grpSp>
        <p:nvGrpSpPr>
          <p:cNvPr id="15" name="Group 14">
            <a:extLst>
              <a:ext uri="{FF2B5EF4-FFF2-40B4-BE49-F238E27FC236}">
                <a16:creationId xmlns:a16="http://schemas.microsoft.com/office/drawing/2014/main" id="{0BAE6C58-D89D-4A24-B0A0-98E89E5123BE}"/>
              </a:ext>
            </a:extLst>
          </p:cNvPr>
          <p:cNvGrpSpPr/>
          <p:nvPr/>
        </p:nvGrpSpPr>
        <p:grpSpPr>
          <a:xfrm>
            <a:off x="1254495" y="3862404"/>
            <a:ext cx="3729657" cy="2253907"/>
            <a:chOff x="5422106" y="2340578"/>
            <a:chExt cx="3286125" cy="1971675"/>
          </a:xfrm>
          <a:solidFill>
            <a:srgbClr val="993300"/>
          </a:solidFill>
        </p:grpSpPr>
        <p:sp>
          <p:nvSpPr>
            <p:cNvPr id="16" name="Rectangle 15">
              <a:extLst>
                <a:ext uri="{FF2B5EF4-FFF2-40B4-BE49-F238E27FC236}">
                  <a16:creationId xmlns:a16="http://schemas.microsoft.com/office/drawing/2014/main" id="{B220F346-395A-4201-A2A7-789BD2D142C7}"/>
                </a:ext>
              </a:extLst>
            </p:cNvPr>
            <p:cNvSpPr/>
            <p:nvPr/>
          </p:nvSpPr>
          <p:spPr>
            <a:xfrm>
              <a:off x="5422106" y="2340578"/>
              <a:ext cx="3286125" cy="1971675"/>
            </a:xfrm>
            <a:prstGeom prst="rect">
              <a:avLst/>
            </a:prstGeom>
            <a:grpFill/>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a:lstStyle/>
            <a:p>
              <a:endParaRPr lang="en-US"/>
            </a:p>
          </p:txBody>
        </p:sp>
        <p:sp>
          <p:nvSpPr>
            <p:cNvPr id="17" name="TextBox 16">
              <a:extLst>
                <a:ext uri="{FF2B5EF4-FFF2-40B4-BE49-F238E27FC236}">
                  <a16:creationId xmlns:a16="http://schemas.microsoft.com/office/drawing/2014/main" id="{CA93D2D0-1AF0-42A6-BCFA-FFD60F059316}"/>
                </a:ext>
              </a:extLst>
            </p:cNvPr>
            <p:cNvSpPr txBox="1"/>
            <p:nvPr/>
          </p:nvSpPr>
          <p:spPr>
            <a:xfrm>
              <a:off x="5422106" y="2340578"/>
              <a:ext cx="3286125" cy="1971675"/>
            </a:xfrm>
            <a:prstGeom prst="rect">
              <a:avLst/>
            </a:prstGeom>
            <a:solidFill>
              <a:schemeClr val="accent1">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defTabSz="711200">
                <a:lnSpc>
                  <a:spcPct val="90000"/>
                </a:lnSpc>
                <a:spcBef>
                  <a:spcPct val="0"/>
                </a:spcBef>
                <a:spcAft>
                  <a:spcPct val="35000"/>
                </a:spcAft>
                <a:buNone/>
                <a:defRPr cap="all"/>
              </a:pPr>
              <a:r>
                <a:rPr lang="en-US" b="1" kern="1200" dirty="0"/>
                <a:t>Review progress on the budget.  Are we reaching our financial goals?  Are we spending more than was budgeted?  What can we do to get back on track?</a:t>
              </a:r>
            </a:p>
          </p:txBody>
        </p:sp>
      </p:grpSp>
      <p:grpSp>
        <p:nvGrpSpPr>
          <p:cNvPr id="20" name="Group 19">
            <a:extLst>
              <a:ext uri="{FF2B5EF4-FFF2-40B4-BE49-F238E27FC236}">
                <a16:creationId xmlns:a16="http://schemas.microsoft.com/office/drawing/2014/main" id="{C0D55EBA-BC54-419A-9CEF-53F9C3AC93E2}"/>
              </a:ext>
            </a:extLst>
          </p:cNvPr>
          <p:cNvGrpSpPr/>
          <p:nvPr/>
        </p:nvGrpSpPr>
        <p:grpSpPr>
          <a:xfrm>
            <a:off x="6529209" y="3868950"/>
            <a:ext cx="3607849" cy="2247361"/>
            <a:chOff x="4910841" y="447333"/>
            <a:chExt cx="3352888" cy="2074423"/>
          </a:xfrm>
        </p:grpSpPr>
        <p:sp>
          <p:nvSpPr>
            <p:cNvPr id="21" name="Rectangle 20">
              <a:extLst>
                <a:ext uri="{FF2B5EF4-FFF2-40B4-BE49-F238E27FC236}">
                  <a16:creationId xmlns:a16="http://schemas.microsoft.com/office/drawing/2014/main" id="{020E2FA4-0A10-4402-BC0C-D35A7DF8E9A8}"/>
                </a:ext>
              </a:extLst>
            </p:cNvPr>
            <p:cNvSpPr/>
            <p:nvPr/>
          </p:nvSpPr>
          <p:spPr>
            <a:xfrm>
              <a:off x="4915990" y="447333"/>
              <a:ext cx="3347739" cy="2008643"/>
            </a:xfrm>
            <a:prstGeom prst="rect">
              <a:avLst/>
            </a:pr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a:lstStyle/>
            <a:p>
              <a:endParaRPr lang="en-US"/>
            </a:p>
          </p:txBody>
        </p:sp>
        <p:sp>
          <p:nvSpPr>
            <p:cNvPr id="22" name="TextBox 21">
              <a:extLst>
                <a:ext uri="{FF2B5EF4-FFF2-40B4-BE49-F238E27FC236}">
                  <a16:creationId xmlns:a16="http://schemas.microsoft.com/office/drawing/2014/main" id="{61DDD6B7-2CB8-483A-9CDE-FE59B7426044}"/>
                </a:ext>
              </a:extLst>
            </p:cNvPr>
            <p:cNvSpPr txBox="1"/>
            <p:nvPr/>
          </p:nvSpPr>
          <p:spPr>
            <a:xfrm>
              <a:off x="4910841" y="447333"/>
              <a:ext cx="3347739" cy="2074423"/>
            </a:xfrm>
            <a:prstGeom prst="rect">
              <a:avLst/>
            </a:prstGeom>
            <a:solidFill>
              <a:schemeClr val="accent1">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defTabSz="711200">
                <a:lnSpc>
                  <a:spcPct val="90000"/>
                </a:lnSpc>
                <a:spcBef>
                  <a:spcPct val="0"/>
                </a:spcBef>
                <a:spcAft>
                  <a:spcPct val="35000"/>
                </a:spcAft>
                <a:buNone/>
                <a:defRPr cap="all"/>
              </a:pPr>
              <a:r>
                <a:rPr lang="en-US" b="1" kern="1200" dirty="0"/>
                <a:t>After invoices have been sent to the members for dues, report progress.  Have a list of those who have paid/not paid.   Keep dues accounting separate from other billings, like prepaid meals.</a:t>
              </a:r>
              <a:br>
                <a:rPr lang="en-US" b="1" kern="1200" dirty="0"/>
              </a:br>
              <a:endParaRPr lang="en-US" b="1" kern="1200" dirty="0"/>
            </a:p>
          </p:txBody>
        </p:sp>
      </p:grpSp>
      <p:pic>
        <p:nvPicPr>
          <p:cNvPr id="3" name="Picture 2" descr="Free Club Meeting Cliparts, Download Free Club Meeting Cliparts png images, Free  ClipArts on Clipart Library">
            <a:extLst>
              <a:ext uri="{FF2B5EF4-FFF2-40B4-BE49-F238E27FC236}">
                <a16:creationId xmlns:a16="http://schemas.microsoft.com/office/drawing/2014/main" id="{C3ECDD4D-03A6-3DA1-B16E-0B7E7134A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2154" y="73588"/>
            <a:ext cx="1871863" cy="125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ircle(in)">
                                      <p:cBhvr>
                                        <p:cTn id="2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F00B4-4282-418C-8C67-CC0B053B95BB}"/>
              </a:ext>
            </a:extLst>
          </p:cNvPr>
          <p:cNvSpPr>
            <a:spLocks noGrp="1"/>
          </p:cNvSpPr>
          <p:nvPr>
            <p:ph type="title"/>
          </p:nvPr>
        </p:nvSpPr>
        <p:spPr>
          <a:xfrm>
            <a:off x="7322244" y="417593"/>
            <a:ext cx="4349363" cy="3995916"/>
          </a:xfrm>
        </p:spPr>
        <p:txBody>
          <a:bodyPr anchor="ctr">
            <a:normAutofit/>
          </a:bodyPr>
          <a:lstStyle/>
          <a:p>
            <a:r>
              <a:rPr lang="en-US" b="1" dirty="0">
                <a:solidFill>
                  <a:schemeClr val="tx1">
                    <a:lumMod val="95000"/>
                    <a:lumOff val="5000"/>
                  </a:schemeClr>
                </a:solidFill>
                <a:latin typeface="+mn-lt"/>
              </a:rPr>
              <a:t>     Dues Structure</a:t>
            </a:r>
          </a:p>
        </p:txBody>
      </p:sp>
      <p:sp>
        <p:nvSpPr>
          <p:cNvPr id="4" name="Rectangle 3">
            <a:extLst>
              <a:ext uri="{FF2B5EF4-FFF2-40B4-BE49-F238E27FC236}">
                <a16:creationId xmlns:a16="http://schemas.microsoft.com/office/drawing/2014/main" id="{B2E33FAE-4F68-4094-AAE9-E513D64894AF}"/>
              </a:ext>
            </a:extLst>
          </p:cNvPr>
          <p:cNvSpPr/>
          <p:nvPr/>
        </p:nvSpPr>
        <p:spPr>
          <a:xfrm>
            <a:off x="785760" y="1307622"/>
            <a:ext cx="6394268" cy="830997"/>
          </a:xfrm>
          <a:prstGeom prst="rect">
            <a:avLst/>
          </a:prstGeom>
        </p:spPr>
        <p:txBody>
          <a:bodyPr wrap="square">
            <a:spAutoFit/>
          </a:bodyPr>
          <a:lstStyle/>
          <a:p>
            <a:pPr marL="285750" indent="-285750">
              <a:buFont typeface="Wingdings" panose="05000000000000000000" pitchFamily="2" charset="2"/>
              <a:buChar char="v"/>
            </a:pPr>
            <a:r>
              <a:rPr lang="en-US" sz="2400" b="1" dirty="0">
                <a:solidFill>
                  <a:schemeClr val="tx1">
                    <a:lumMod val="85000"/>
                    <a:lumOff val="15000"/>
                  </a:schemeClr>
                </a:solidFill>
              </a:rPr>
              <a:t>LCI Dues are $49.00/year per member, billed $24.50 every 6 months.</a:t>
            </a:r>
          </a:p>
        </p:txBody>
      </p:sp>
      <p:sp>
        <p:nvSpPr>
          <p:cNvPr id="5" name="Rectangle 4">
            <a:extLst>
              <a:ext uri="{FF2B5EF4-FFF2-40B4-BE49-F238E27FC236}">
                <a16:creationId xmlns:a16="http://schemas.microsoft.com/office/drawing/2014/main" id="{31587D47-2840-4562-A0D8-61674E6B01FC}"/>
              </a:ext>
            </a:extLst>
          </p:cNvPr>
          <p:cNvSpPr/>
          <p:nvPr/>
        </p:nvSpPr>
        <p:spPr>
          <a:xfrm>
            <a:off x="785757" y="2415551"/>
            <a:ext cx="6394268" cy="830997"/>
          </a:xfrm>
          <a:prstGeom prst="rect">
            <a:avLst/>
          </a:prstGeom>
        </p:spPr>
        <p:txBody>
          <a:bodyPr wrap="square">
            <a:spAutoFit/>
          </a:bodyPr>
          <a:lstStyle/>
          <a:p>
            <a:pPr marL="285750" indent="-285750">
              <a:buFont typeface="Wingdings" panose="05000000000000000000" pitchFamily="2" charset="2"/>
              <a:buChar char="v"/>
            </a:pPr>
            <a:r>
              <a:rPr lang="en-US" sz="2400" b="1" dirty="0">
                <a:solidFill>
                  <a:schemeClr val="tx1">
                    <a:lumMod val="85000"/>
                    <a:lumOff val="15000"/>
                  </a:schemeClr>
                </a:solidFill>
              </a:rPr>
              <a:t>MD4 (State) Dues are $18.00/year per member, billed at $9.00 every 6 months.</a:t>
            </a:r>
          </a:p>
        </p:txBody>
      </p:sp>
      <p:sp>
        <p:nvSpPr>
          <p:cNvPr id="6" name="Rectangle 5">
            <a:extLst>
              <a:ext uri="{FF2B5EF4-FFF2-40B4-BE49-F238E27FC236}">
                <a16:creationId xmlns:a16="http://schemas.microsoft.com/office/drawing/2014/main" id="{4818F7C9-932B-45FA-8A96-73F491CF882D}"/>
              </a:ext>
            </a:extLst>
          </p:cNvPr>
          <p:cNvSpPr/>
          <p:nvPr/>
        </p:nvSpPr>
        <p:spPr>
          <a:xfrm>
            <a:off x="785758" y="3523480"/>
            <a:ext cx="6394267" cy="830997"/>
          </a:xfrm>
          <a:prstGeom prst="rect">
            <a:avLst/>
          </a:prstGeom>
        </p:spPr>
        <p:txBody>
          <a:bodyPr wrap="square">
            <a:spAutoFit/>
          </a:bodyPr>
          <a:lstStyle/>
          <a:p>
            <a:pPr marL="285750" indent="-285750">
              <a:buFont typeface="Wingdings" panose="05000000000000000000" pitchFamily="2" charset="2"/>
              <a:buChar char="v"/>
            </a:pPr>
            <a:r>
              <a:rPr lang="en-US" sz="2400" b="1" dirty="0">
                <a:solidFill>
                  <a:schemeClr val="tx1">
                    <a:lumMod val="85000"/>
                    <a:lumOff val="15000"/>
                  </a:schemeClr>
                </a:solidFill>
              </a:rPr>
              <a:t>District 4-A1 Dues are $12.00/year per member, billed at $6.00 every 6 months.</a:t>
            </a:r>
          </a:p>
        </p:txBody>
      </p:sp>
      <p:sp>
        <p:nvSpPr>
          <p:cNvPr id="7" name="TextBox 6">
            <a:extLst>
              <a:ext uri="{FF2B5EF4-FFF2-40B4-BE49-F238E27FC236}">
                <a16:creationId xmlns:a16="http://schemas.microsoft.com/office/drawing/2014/main" id="{4E3C4E9C-E758-8ABD-0447-222D6A3E1A76}"/>
              </a:ext>
            </a:extLst>
          </p:cNvPr>
          <p:cNvSpPr txBox="1"/>
          <p:nvPr/>
        </p:nvSpPr>
        <p:spPr>
          <a:xfrm>
            <a:off x="785756" y="4752018"/>
            <a:ext cx="8711170" cy="830997"/>
          </a:xfrm>
          <a:prstGeom prst="rect">
            <a:avLst/>
          </a:prstGeom>
          <a:noFill/>
        </p:spPr>
        <p:txBody>
          <a:bodyPr wrap="square">
            <a:spAutoFit/>
          </a:bodyPr>
          <a:lstStyle/>
          <a:p>
            <a:pPr marL="285750" indent="-285750">
              <a:buFont typeface="Wingdings" panose="05000000000000000000" pitchFamily="2" charset="2"/>
              <a:buChar char="v"/>
            </a:pPr>
            <a:r>
              <a:rPr lang="en-US" sz="2400" b="1" dirty="0">
                <a:solidFill>
                  <a:schemeClr val="tx1">
                    <a:lumMod val="85000"/>
                    <a:lumOff val="15000"/>
                  </a:schemeClr>
                </a:solidFill>
              </a:rPr>
              <a:t>Your Club may also add annual dues to help cover administrative expenses and other costs (Eye Foundation, Ear Foundation…)</a:t>
            </a:r>
          </a:p>
        </p:txBody>
      </p:sp>
      <p:pic>
        <p:nvPicPr>
          <p:cNvPr id="8" name="Picture 2" descr="Free Club Meeting Cliparts, Download Free Club Meeting Cliparts png images, Free  ClipArts on Clipart Library">
            <a:extLst>
              <a:ext uri="{FF2B5EF4-FFF2-40B4-BE49-F238E27FC236}">
                <a16:creationId xmlns:a16="http://schemas.microsoft.com/office/drawing/2014/main" id="{F311CD1A-B32D-D86E-8D35-862ED217BB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3080" y="2752436"/>
            <a:ext cx="2681642" cy="1800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44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right)">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CA533-4E38-43E5-941A-C3F8A1A40D2B}"/>
              </a:ext>
            </a:extLst>
          </p:cNvPr>
          <p:cNvSpPr>
            <a:spLocks noGrp="1"/>
          </p:cNvSpPr>
          <p:nvPr>
            <p:ph type="title"/>
          </p:nvPr>
        </p:nvSpPr>
        <p:spPr>
          <a:xfrm>
            <a:off x="341397" y="238539"/>
            <a:ext cx="9367203" cy="1188720"/>
          </a:xfrm>
        </p:spPr>
        <p:txBody>
          <a:bodyPr>
            <a:normAutofit/>
          </a:bodyPr>
          <a:lstStyle/>
          <a:p>
            <a:r>
              <a:rPr lang="en-US" sz="5400" b="1" dirty="0">
                <a:solidFill>
                  <a:schemeClr val="accent1"/>
                </a:solidFill>
                <a:latin typeface="+mn-lt"/>
              </a:rPr>
              <a:t>Important Dates &amp; Information</a:t>
            </a:r>
          </a:p>
        </p:txBody>
      </p:sp>
      <p:sp>
        <p:nvSpPr>
          <p:cNvPr id="4" name="Rectangle 3">
            <a:extLst>
              <a:ext uri="{FF2B5EF4-FFF2-40B4-BE49-F238E27FC236}">
                <a16:creationId xmlns:a16="http://schemas.microsoft.com/office/drawing/2014/main" id="{C89A8A13-07A0-4646-9B98-12212D347720}"/>
              </a:ext>
            </a:extLst>
          </p:cNvPr>
          <p:cNvSpPr/>
          <p:nvPr/>
        </p:nvSpPr>
        <p:spPr>
          <a:xfrm>
            <a:off x="404008" y="1427259"/>
            <a:ext cx="10172638" cy="461665"/>
          </a:xfrm>
          <a:prstGeom prst="rect">
            <a:avLst/>
          </a:prstGeom>
        </p:spPr>
        <p:txBody>
          <a:bodyPr wrap="square">
            <a:spAutoFit/>
          </a:bodyPr>
          <a:lstStyle/>
          <a:p>
            <a:pPr marL="342900" lvl="0" indent="-342900">
              <a:buFont typeface="Courier New" panose="02070309020205020404" pitchFamily="49" charset="0"/>
              <a:buChar char="o"/>
            </a:pPr>
            <a:r>
              <a:rPr lang="en-US" sz="2400" b="1" dirty="0"/>
              <a:t>JULY 1</a:t>
            </a:r>
            <a:r>
              <a:rPr lang="en-US" sz="2400" dirty="0"/>
              <a:t>, go to the bank and change the authorized signatures on their records.  </a:t>
            </a:r>
          </a:p>
        </p:txBody>
      </p:sp>
      <p:sp>
        <p:nvSpPr>
          <p:cNvPr id="5" name="Rectangle 4">
            <a:extLst>
              <a:ext uri="{FF2B5EF4-FFF2-40B4-BE49-F238E27FC236}">
                <a16:creationId xmlns:a16="http://schemas.microsoft.com/office/drawing/2014/main" id="{8793E43A-ADBD-4F2A-B51A-1776A4E69A83}"/>
              </a:ext>
            </a:extLst>
          </p:cNvPr>
          <p:cNvSpPr/>
          <p:nvPr/>
        </p:nvSpPr>
        <p:spPr>
          <a:xfrm>
            <a:off x="404008" y="2254023"/>
            <a:ext cx="10841231" cy="830997"/>
          </a:xfrm>
          <a:prstGeom prst="rect">
            <a:avLst/>
          </a:prstGeom>
        </p:spPr>
        <p:txBody>
          <a:bodyPr wrap="square">
            <a:spAutoFit/>
          </a:bodyPr>
          <a:lstStyle/>
          <a:p>
            <a:pPr marL="342900" lvl="0" indent="-342900">
              <a:buFont typeface="Courier New" panose="02070309020205020404" pitchFamily="49" charset="0"/>
              <a:buChar char="o"/>
            </a:pPr>
            <a:r>
              <a:rPr lang="en-US" sz="2400" b="1" dirty="0"/>
              <a:t>Nov 15</a:t>
            </a:r>
            <a:r>
              <a:rPr lang="en-US" sz="2400" dirty="0"/>
              <a:t>, filings for the previous Lions year are to be filed on or before November 15. IRS – Attorney General – Secretary of State – Franchise Tax Board</a:t>
            </a:r>
          </a:p>
        </p:txBody>
      </p:sp>
      <p:sp>
        <p:nvSpPr>
          <p:cNvPr id="6" name="Rectangle 5">
            <a:extLst>
              <a:ext uri="{FF2B5EF4-FFF2-40B4-BE49-F238E27FC236}">
                <a16:creationId xmlns:a16="http://schemas.microsoft.com/office/drawing/2014/main" id="{D42B581F-6B76-4623-BF6F-34AECAA39A3F}"/>
              </a:ext>
            </a:extLst>
          </p:cNvPr>
          <p:cNvSpPr/>
          <p:nvPr/>
        </p:nvSpPr>
        <p:spPr>
          <a:xfrm>
            <a:off x="404008" y="3357482"/>
            <a:ext cx="10457774" cy="830997"/>
          </a:xfrm>
          <a:prstGeom prst="rect">
            <a:avLst/>
          </a:prstGeom>
        </p:spPr>
        <p:txBody>
          <a:bodyPr wrap="square">
            <a:spAutoFit/>
          </a:bodyPr>
          <a:lstStyle/>
          <a:p>
            <a:pPr marL="342900" lvl="0" indent="-342900">
              <a:buFont typeface="Courier New" panose="02070309020205020404" pitchFamily="49" charset="0"/>
              <a:buChar char="o"/>
            </a:pPr>
            <a:r>
              <a:rPr lang="en-US" sz="2400" b="1" dirty="0"/>
              <a:t>June 30</a:t>
            </a:r>
            <a:r>
              <a:rPr lang="en-US" sz="2400" dirty="0"/>
              <a:t>,  </a:t>
            </a:r>
            <a:r>
              <a:rPr lang="en-US" sz="2400" b="1" dirty="0"/>
              <a:t>Statement of Information</a:t>
            </a:r>
            <a:r>
              <a:rPr lang="en-US" sz="2400" dirty="0"/>
              <a:t>: Secretary of State with election of new officers.</a:t>
            </a:r>
          </a:p>
        </p:txBody>
      </p:sp>
      <p:sp>
        <p:nvSpPr>
          <p:cNvPr id="7" name="TextBox 6">
            <a:extLst>
              <a:ext uri="{FF2B5EF4-FFF2-40B4-BE49-F238E27FC236}">
                <a16:creationId xmlns:a16="http://schemas.microsoft.com/office/drawing/2014/main" id="{EE8A867C-ADB9-FFBC-3FCA-79F5AF216476}"/>
              </a:ext>
            </a:extLst>
          </p:cNvPr>
          <p:cNvSpPr txBox="1"/>
          <p:nvPr/>
        </p:nvSpPr>
        <p:spPr>
          <a:xfrm>
            <a:off x="770022" y="4665929"/>
            <a:ext cx="10091760" cy="1569660"/>
          </a:xfrm>
          <a:prstGeom prst="rect">
            <a:avLst/>
          </a:prstGeom>
          <a:noFill/>
        </p:spPr>
        <p:txBody>
          <a:bodyPr wrap="square">
            <a:spAutoFit/>
          </a:bodyPr>
          <a:lstStyle/>
          <a:p>
            <a:r>
              <a:rPr lang="en-US" sz="3200" b="1" dirty="0">
                <a:solidFill>
                  <a:schemeClr val="tx1">
                    <a:lumMod val="85000"/>
                    <a:lumOff val="15000"/>
                  </a:schemeClr>
                </a:solidFill>
              </a:rPr>
              <a:t>All Lions Clubs are under the group exemption of Lions Clubs International 501 (C) 4 organization and cannot be changed. </a:t>
            </a:r>
          </a:p>
        </p:txBody>
      </p:sp>
    </p:spTree>
    <p:extLst>
      <p:ext uri="{BB962C8B-B14F-4D97-AF65-F5344CB8AC3E}">
        <p14:creationId xmlns:p14="http://schemas.microsoft.com/office/powerpoint/2010/main" val="14624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left)">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left)">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74F3-9BFA-435C-AF37-52BDA3DA578A}"/>
              </a:ext>
            </a:extLst>
          </p:cNvPr>
          <p:cNvSpPr>
            <a:spLocks noGrp="1"/>
          </p:cNvSpPr>
          <p:nvPr>
            <p:ph type="title"/>
          </p:nvPr>
        </p:nvSpPr>
        <p:spPr>
          <a:xfrm rot="16200000">
            <a:off x="-438642" y="2455997"/>
            <a:ext cx="2947349" cy="1188404"/>
          </a:xfrm>
        </p:spPr>
        <p:txBody>
          <a:bodyPr>
            <a:noAutofit/>
          </a:bodyPr>
          <a:lstStyle/>
          <a:p>
            <a:r>
              <a:rPr lang="en-US" sz="4800" b="1" dirty="0">
                <a:solidFill>
                  <a:schemeClr val="accent2"/>
                </a:solidFill>
                <a:latin typeface="+mn-lt"/>
              </a:rPr>
              <a:t>Insurance</a:t>
            </a:r>
          </a:p>
        </p:txBody>
      </p:sp>
      <p:sp>
        <p:nvSpPr>
          <p:cNvPr id="3" name="Content Placeholder 2">
            <a:extLst>
              <a:ext uri="{FF2B5EF4-FFF2-40B4-BE49-F238E27FC236}">
                <a16:creationId xmlns:a16="http://schemas.microsoft.com/office/drawing/2014/main" id="{293CA9E5-ADF7-41E8-B734-022C62F9F332}"/>
              </a:ext>
            </a:extLst>
          </p:cNvPr>
          <p:cNvSpPr>
            <a:spLocks noGrp="1"/>
          </p:cNvSpPr>
          <p:nvPr>
            <p:ph idx="1"/>
          </p:nvPr>
        </p:nvSpPr>
        <p:spPr>
          <a:xfrm>
            <a:off x="5797285" y="6857998"/>
            <a:ext cx="7731642" cy="4045467"/>
          </a:xfrm>
        </p:spPr>
        <p:txBody>
          <a:bodyPr anchor="t">
            <a:normAutofit/>
          </a:bodyPr>
          <a:lstStyle/>
          <a:p>
            <a:endParaRPr lang="en-US" sz="2400" dirty="0">
              <a:solidFill>
                <a:schemeClr val="bg1"/>
              </a:solidFill>
            </a:endParaRPr>
          </a:p>
        </p:txBody>
      </p:sp>
      <p:sp>
        <p:nvSpPr>
          <p:cNvPr id="4" name="Rectangle 3">
            <a:extLst>
              <a:ext uri="{FF2B5EF4-FFF2-40B4-BE49-F238E27FC236}">
                <a16:creationId xmlns:a16="http://schemas.microsoft.com/office/drawing/2014/main" id="{6B2553F9-1246-4C0E-A3C9-9E704DEC4068}"/>
              </a:ext>
            </a:extLst>
          </p:cNvPr>
          <p:cNvSpPr/>
          <p:nvPr/>
        </p:nvSpPr>
        <p:spPr>
          <a:xfrm>
            <a:off x="1629235" y="482132"/>
            <a:ext cx="8457652" cy="6124754"/>
          </a:xfrm>
          <a:prstGeom prst="rect">
            <a:avLst/>
          </a:prstGeom>
        </p:spPr>
        <p:txBody>
          <a:bodyPr wrap="square">
            <a:spAutoFit/>
          </a:bodyPr>
          <a:lstStyle/>
          <a:p>
            <a:r>
              <a:rPr lang="en-US" sz="2800" b="1" dirty="0"/>
              <a:t>Lions Clubs International has a program of Commercial General Liability Insurance that covers Lions on a worldwide basis. All Clubs and Districts are automatically insured.</a:t>
            </a:r>
          </a:p>
          <a:p>
            <a:endParaRPr lang="en-US" sz="2800" b="1" dirty="0"/>
          </a:p>
          <a:p>
            <a:r>
              <a:rPr lang="en-US" sz="2800" b="1" dirty="0"/>
              <a:t>Liability arising out of the sale or serving of alcoholic beverages is NOT covered.  You will need to purchase this coverage locally.</a:t>
            </a:r>
          </a:p>
          <a:p>
            <a:endParaRPr lang="en-US" sz="2800" b="1" dirty="0"/>
          </a:p>
          <a:p>
            <a:r>
              <a:rPr lang="en-US" sz="2800" b="1" dirty="0"/>
              <a:t>Officers &amp; Directors insurance/Crime coverage is NOT</a:t>
            </a:r>
          </a:p>
          <a:p>
            <a:endParaRPr lang="en-US" sz="2800" b="1" dirty="0"/>
          </a:p>
          <a:p>
            <a:r>
              <a:rPr lang="en-US" sz="2800" b="1" dirty="0"/>
              <a:t>Additional Liability and Accident Insurance is also available through LCI’s carrier.</a:t>
            </a:r>
          </a:p>
          <a:p>
            <a:r>
              <a:rPr lang="en-US" sz="2800" b="1" dirty="0"/>
              <a:t> </a:t>
            </a:r>
            <a:r>
              <a:rPr lang="en-US" sz="2800" b="1" dirty="0">
                <a:solidFill>
                  <a:schemeClr val="bg1"/>
                </a:solidFill>
              </a:rPr>
              <a:t>automatically</a:t>
            </a:r>
            <a:endParaRPr lang="en-US" sz="2800" b="1" dirty="0"/>
          </a:p>
        </p:txBody>
      </p:sp>
    </p:spTree>
    <p:extLst>
      <p:ext uri="{BB962C8B-B14F-4D97-AF65-F5344CB8AC3E}">
        <p14:creationId xmlns:p14="http://schemas.microsoft.com/office/powerpoint/2010/main" val="187822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 calcmode="lin" valueType="num">
                                      <p:cBhvr additive="base">
                                        <p:cTn id="2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6E18-E066-4BA2-9E1B-59DB5ADA842A}"/>
              </a:ext>
            </a:extLst>
          </p:cNvPr>
          <p:cNvSpPr>
            <a:spLocks noGrp="1"/>
          </p:cNvSpPr>
          <p:nvPr>
            <p:ph type="title"/>
          </p:nvPr>
        </p:nvSpPr>
        <p:spPr>
          <a:xfrm>
            <a:off x="471045" y="320356"/>
            <a:ext cx="5500385" cy="1349671"/>
          </a:xfrm>
        </p:spPr>
        <p:txBody>
          <a:bodyPr anchor="b">
            <a:normAutofit/>
          </a:bodyPr>
          <a:lstStyle/>
          <a:p>
            <a:r>
              <a:rPr lang="en-US" sz="5400" b="1" dirty="0">
                <a:solidFill>
                  <a:schemeClr val="accent2"/>
                </a:solidFill>
                <a:latin typeface="+mn-lt"/>
              </a:rPr>
              <a:t>Insurance</a:t>
            </a:r>
          </a:p>
        </p:txBody>
      </p:sp>
      <p:sp>
        <p:nvSpPr>
          <p:cNvPr id="3" name="Content Placeholder 2">
            <a:extLst>
              <a:ext uri="{FF2B5EF4-FFF2-40B4-BE49-F238E27FC236}">
                <a16:creationId xmlns:a16="http://schemas.microsoft.com/office/drawing/2014/main" id="{705593DB-7F6A-477D-9419-E7363DCAAB08}"/>
              </a:ext>
            </a:extLst>
          </p:cNvPr>
          <p:cNvSpPr>
            <a:spLocks noGrp="1"/>
          </p:cNvSpPr>
          <p:nvPr>
            <p:ph idx="1"/>
          </p:nvPr>
        </p:nvSpPr>
        <p:spPr>
          <a:xfrm>
            <a:off x="490854" y="1749287"/>
            <a:ext cx="9849751" cy="4788357"/>
          </a:xfrm>
        </p:spPr>
        <p:txBody>
          <a:bodyPr anchor="ctr">
            <a:normAutofit/>
          </a:bodyPr>
          <a:lstStyle/>
          <a:p>
            <a:pPr marL="0" indent="0">
              <a:buNone/>
            </a:pPr>
            <a:r>
              <a:rPr lang="en-US" sz="2600" b="1" dirty="0"/>
              <a:t>If you have specific questions about your Club’s coverage, LCI suggests contacting:</a:t>
            </a:r>
          </a:p>
          <a:p>
            <a:pPr marL="0" indent="0">
              <a:buNone/>
            </a:pPr>
            <a:r>
              <a:rPr lang="en-US" sz="2400" b="1" dirty="0"/>
              <a:t>DSP Insurance Services</a:t>
            </a:r>
          </a:p>
          <a:p>
            <a:pPr marL="0" indent="0">
              <a:spcAft>
                <a:spcPts val="1200"/>
              </a:spcAft>
              <a:buNone/>
            </a:pPr>
            <a:r>
              <a:rPr lang="en-US" sz="2400" b="1" dirty="0"/>
              <a:t>1(800) 316-6705 or </a:t>
            </a:r>
            <a:r>
              <a:rPr lang="en-US" sz="2400" b="1" dirty="0">
                <a:hlinkClick r:id="rId3"/>
              </a:rPr>
              <a:t>lionsclubs@dspins.com</a:t>
            </a:r>
            <a:endParaRPr lang="en-US" sz="2400" b="1" dirty="0"/>
          </a:p>
          <a:p>
            <a:pPr marL="0" indent="0">
              <a:buNone/>
            </a:pPr>
            <a:r>
              <a:rPr lang="en-US" sz="2400" b="1" dirty="0"/>
              <a:t>LCI Legal Division</a:t>
            </a:r>
          </a:p>
          <a:p>
            <a:pPr marL="0" indent="0">
              <a:spcAft>
                <a:spcPts val="1200"/>
              </a:spcAft>
              <a:buNone/>
            </a:pPr>
            <a:r>
              <a:rPr lang="en-US" sz="2400" b="1" dirty="0"/>
              <a:t>1(630)571-5466 ext. 360 or </a:t>
            </a:r>
            <a:r>
              <a:rPr lang="en-US" sz="2400" b="1" dirty="0">
                <a:hlinkClick r:id="rId4"/>
              </a:rPr>
              <a:t>legal@lionsclubs.org</a:t>
            </a:r>
            <a:endParaRPr lang="en-US" sz="2400" b="1" dirty="0"/>
          </a:p>
          <a:p>
            <a:pPr marL="0" indent="0">
              <a:buNone/>
            </a:pPr>
            <a:r>
              <a:rPr lang="en-US" sz="2400" b="1" dirty="0"/>
              <a:t>Certificate of Insurance (Lions International)</a:t>
            </a:r>
          </a:p>
          <a:p>
            <a:pPr marL="0" indent="0">
              <a:buNone/>
            </a:pPr>
            <a:endParaRPr lang="en-US" sz="2000" dirty="0"/>
          </a:p>
        </p:txBody>
      </p:sp>
      <p:pic>
        <p:nvPicPr>
          <p:cNvPr id="4" name="Picture 2" descr="Free Club Meeting Cliparts, Download Free Club Meeting Cliparts png images, Free  ClipArts on Clipart Library">
            <a:extLst>
              <a:ext uri="{FF2B5EF4-FFF2-40B4-BE49-F238E27FC236}">
                <a16:creationId xmlns:a16="http://schemas.microsoft.com/office/drawing/2014/main" id="{F9C99A72-FD91-FFEA-4CAD-DB1B3AD489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9408" y="3108519"/>
            <a:ext cx="3440114" cy="23101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1EF3111F-4D69-156F-8DC1-83DB66DEEAA4}"/>
              </a:ext>
            </a:extLst>
          </p:cNvPr>
          <p:cNvSpPr>
            <a:spLocks noChangeArrowheads="1"/>
          </p:cNvSpPr>
          <p:nvPr/>
        </p:nvSpPr>
        <p:spPr bwMode="auto">
          <a:xfrm>
            <a:off x="490854" y="5657789"/>
            <a:ext cx="10928668" cy="4001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1155CC"/>
                </a:solidFill>
                <a:effectLst/>
                <a:cs typeface="Calibri" panose="020F0502020204030204" pitchFamily="34" charset="0"/>
                <a:hlinkClick r:id="rId6"/>
              </a:rPr>
              <a:t>https://www.lionsclubs.org/en/resources-for-members/resorce-center/certificate-of-insurance</a:t>
            </a:r>
            <a:r>
              <a:rPr kumimoji="0" lang="en-US" altLang="en-US" sz="2000" b="1"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295354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56</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08030" y="1855146"/>
            <a:ext cx="7537952" cy="409205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400" b="1" dirty="0"/>
              <a:t>Some of the reports and forms you will be responsible for include: </a:t>
            </a:r>
          </a:p>
          <a:p>
            <a:endParaRPr lang="en-US" sz="1200" b="1" dirty="0"/>
          </a:p>
          <a:p>
            <a:pPr marL="800100" lvl="1" indent="-342900">
              <a:spcAft>
                <a:spcPts val="1200"/>
              </a:spcAft>
              <a:buFont typeface="Arial" pitchFamily="34" charset="0"/>
              <a:buChar char="•"/>
            </a:pPr>
            <a:r>
              <a:rPr lang="en-US" sz="2400" b="1" dirty="0"/>
              <a:t>Monthly Membership Report (MMR)</a:t>
            </a:r>
          </a:p>
          <a:p>
            <a:pPr marL="800100" lvl="1" indent="-342900">
              <a:spcAft>
                <a:spcPts val="1200"/>
              </a:spcAft>
              <a:buFont typeface="Arial" pitchFamily="34" charset="0"/>
              <a:buChar char="•"/>
            </a:pPr>
            <a:r>
              <a:rPr lang="en-US" sz="2400" b="1" dirty="0"/>
              <a:t>Monthly Club Service Activity Report </a:t>
            </a:r>
          </a:p>
          <a:p>
            <a:pPr marL="800100" lvl="1" indent="-342900">
              <a:spcAft>
                <a:spcPts val="1200"/>
              </a:spcAft>
              <a:buFont typeface="Arial" pitchFamily="34" charset="0"/>
              <a:buChar char="•"/>
            </a:pPr>
            <a:r>
              <a:rPr lang="en-US" sz="2400" b="1" dirty="0"/>
              <a:t>Club Officer Report (PU-101) (due May 15 or earlier, or change in officers)</a:t>
            </a:r>
          </a:p>
          <a:p>
            <a:pPr marL="800100" lvl="1" indent="-342900">
              <a:spcAft>
                <a:spcPts val="1200"/>
              </a:spcAft>
              <a:buFont typeface="Arial" pitchFamily="34" charset="0"/>
              <a:buChar char="•"/>
            </a:pPr>
            <a:r>
              <a:rPr lang="en-US" sz="2400" b="1" dirty="0"/>
              <a:t>Club Supplies Order</a:t>
            </a:r>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Secretary</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4995" y="1828800"/>
            <a:ext cx="3916930" cy="26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6832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57</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08029" y="1276827"/>
            <a:ext cx="7840231" cy="527637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spcAft>
                <a:spcPts val="1200"/>
              </a:spcAft>
            </a:pPr>
            <a:r>
              <a:rPr lang="en-US" sz="1800" b="1" dirty="0"/>
              <a:t>As members of the Zone Meeting:</a:t>
            </a:r>
          </a:p>
          <a:p>
            <a:pPr marL="342900" indent="-342900">
              <a:buFont typeface="Wingdings" panose="05000000000000000000" pitchFamily="2" charset="2"/>
              <a:buChar char="§"/>
            </a:pPr>
            <a:r>
              <a:rPr lang="en-US" sz="1800" dirty="0"/>
              <a:t>Work with the zone chairperson to ensure every club in your zone operates efficiently and follows the Association’s Constitution and Bylaws</a:t>
            </a:r>
          </a:p>
          <a:p>
            <a:pPr marL="285750" indent="-285750">
              <a:buFont typeface="Wingdings" panose="05000000000000000000" pitchFamily="2" charset="2"/>
              <a:buChar char="§"/>
            </a:pPr>
            <a:endParaRPr lang="en-US" sz="1800" dirty="0"/>
          </a:p>
          <a:p>
            <a:pPr marL="342900" indent="-342900">
              <a:buFont typeface="Wingdings" panose="05000000000000000000" pitchFamily="2" charset="2"/>
              <a:buChar char="§"/>
            </a:pPr>
            <a:r>
              <a:rPr lang="en-US" sz="1800" dirty="0"/>
              <a:t>Promote attendance at the district, multiple district and international conventions</a:t>
            </a:r>
          </a:p>
          <a:p>
            <a:pPr marL="2114550" lvl="4" indent="-285750">
              <a:buFont typeface="Wingdings" panose="05000000000000000000" pitchFamily="2" charset="2"/>
              <a:buChar char="§"/>
            </a:pPr>
            <a:endParaRPr lang="en-US" sz="1800" dirty="0"/>
          </a:p>
          <a:p>
            <a:pPr marL="342900" indent="-342900">
              <a:buFont typeface="Wingdings" panose="05000000000000000000" pitchFamily="2" charset="2"/>
              <a:buChar char="§"/>
            </a:pPr>
            <a:r>
              <a:rPr lang="en-US" sz="1800" dirty="0"/>
              <a:t>Promote attendance at charter nights</a:t>
            </a:r>
          </a:p>
          <a:p>
            <a:pPr marL="285750" indent="-285750">
              <a:buFont typeface="Wingdings" panose="05000000000000000000" pitchFamily="2" charset="2"/>
              <a:buChar char="§"/>
            </a:pPr>
            <a:endParaRPr lang="en-US" sz="1800" dirty="0"/>
          </a:p>
          <a:p>
            <a:pPr marL="342900" indent="-342900">
              <a:buFont typeface="Wingdings" panose="05000000000000000000" pitchFamily="2" charset="2"/>
              <a:buChar char="§"/>
            </a:pPr>
            <a:r>
              <a:rPr lang="en-US" sz="1800" dirty="0"/>
              <a:t>Discuss ways of helping clubs that need assistance with membership growth or leadership development</a:t>
            </a:r>
          </a:p>
          <a:p>
            <a:pPr marL="285750" indent="-285750">
              <a:buFont typeface="Wingdings" panose="05000000000000000000" pitchFamily="2" charset="2"/>
              <a:buChar char="§"/>
            </a:pPr>
            <a:endParaRPr lang="en-US" sz="1800" dirty="0"/>
          </a:p>
          <a:p>
            <a:pPr marL="342900" indent="-342900">
              <a:buFont typeface="Wingdings" panose="05000000000000000000" pitchFamily="2" charset="2"/>
              <a:buChar char="§"/>
            </a:pPr>
            <a:r>
              <a:rPr lang="en-US" sz="1800" dirty="0"/>
              <a:t>Promote various club functions and events, such as inter-club meetings, installation of club officers, induction of new members or ceremonies honoring Key Award recipients</a:t>
            </a:r>
          </a:p>
          <a:p>
            <a:pPr marL="463550">
              <a:spcBef>
                <a:spcPts val="0"/>
              </a:spcBef>
            </a:pPr>
            <a:endParaRPr lang="en-US" sz="600" kern="0" dirty="0">
              <a:solidFill>
                <a:srgbClr val="55565A"/>
              </a:solidFill>
            </a:endParaRPr>
          </a:p>
          <a:p>
            <a:pPr marL="463550">
              <a:spcBef>
                <a:spcPts val="0"/>
              </a:spcBef>
            </a:pPr>
            <a:endParaRPr lang="en-US" sz="400" kern="0" dirty="0">
              <a:solidFill>
                <a:srgbClr val="55565A"/>
              </a:solidFill>
            </a:endParaRPr>
          </a:p>
          <a:p>
            <a:endParaRPr lang="en-US" sz="1800"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Club Team</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261" y="1828800"/>
            <a:ext cx="3683664" cy="2473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2264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58</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08030" y="1706345"/>
            <a:ext cx="7840231" cy="4146083"/>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b="1" dirty="0"/>
              <a:t>Attending Zone Meetings…</a:t>
            </a:r>
          </a:p>
          <a:p>
            <a:endParaRPr lang="en-US" b="1" dirty="0"/>
          </a:p>
          <a:p>
            <a:pPr marL="342900" indent="-342900">
              <a:buFont typeface="Arial" pitchFamily="34" charset="0"/>
              <a:buChar char="•"/>
            </a:pPr>
            <a:r>
              <a:rPr lang="en-US" b="1" dirty="0"/>
              <a:t>Allows you to exchange ideas regarding programs, projects, fundraising and membership issues</a:t>
            </a:r>
          </a:p>
          <a:p>
            <a:pPr marL="285750" indent="-285750">
              <a:buFont typeface="Arial" pitchFamily="34" charset="0"/>
              <a:buChar char="•"/>
            </a:pPr>
            <a:endParaRPr lang="en-US" b="1" dirty="0"/>
          </a:p>
          <a:p>
            <a:pPr marL="342900" indent="-342900">
              <a:buFont typeface="Arial" pitchFamily="34" charset="0"/>
              <a:buChar char="•"/>
            </a:pPr>
            <a:r>
              <a:rPr lang="en-US" b="1" dirty="0"/>
              <a:t>Offers a forum for establishing cooperative relationships between clubs </a:t>
            </a:r>
          </a:p>
          <a:p>
            <a:pPr marL="285750" indent="-285750">
              <a:buFont typeface="Arial" pitchFamily="34" charset="0"/>
              <a:buChar char="•"/>
            </a:pPr>
            <a:endParaRPr lang="en-US" b="1" dirty="0"/>
          </a:p>
          <a:p>
            <a:pPr marL="342900" indent="-342900">
              <a:buFont typeface="Arial" pitchFamily="34" charset="0"/>
              <a:buChar char="•"/>
            </a:pPr>
            <a:r>
              <a:rPr lang="en-US" b="1" dirty="0"/>
              <a:t>Gives you the opportunity to meet other Lions in your area</a:t>
            </a:r>
          </a:p>
          <a:p>
            <a:endParaRPr lang="en-US" sz="1800" b="1"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Responsibilities of the Club Team</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261" y="1828800"/>
            <a:ext cx="3683664" cy="2473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1583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rPr>
              <a:pPr eaLnBrk="0" hangingPunct="0">
                <a:spcBef>
                  <a:spcPct val="50000"/>
                </a:spcBef>
                <a:defRPr/>
              </a:pPr>
              <a:t>59</a:t>
            </a:fld>
            <a:endParaRPr lang="en-US" sz="1000" dirty="0">
              <a:solidFill>
                <a:srgbClr val="00338D"/>
              </a:solidFill>
            </a:endParaRPr>
          </a:p>
        </p:txBody>
      </p:sp>
      <p:sp>
        <p:nvSpPr>
          <p:cNvPr id="7" name="Body Copy">
            <a:extLst>
              <a:ext uri="{FF2B5EF4-FFF2-40B4-BE49-F238E27FC236}">
                <a16:creationId xmlns:a16="http://schemas.microsoft.com/office/drawing/2014/main" id="{90080B9E-C426-BF41-B08F-C2859FA9C036}"/>
              </a:ext>
            </a:extLst>
          </p:cNvPr>
          <p:cNvSpPr txBox="1">
            <a:spLocks/>
          </p:cNvSpPr>
          <p:nvPr/>
        </p:nvSpPr>
        <p:spPr>
          <a:xfrm>
            <a:off x="477716" y="1785442"/>
            <a:ext cx="7840231" cy="4179085"/>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en-US" sz="2000" b="1" dirty="0"/>
              <a:t>The Global Action Team </a:t>
            </a:r>
            <a:r>
              <a:rPr lang="en-US" b="1" dirty="0"/>
              <a:t>is chaired by the District Governor. </a:t>
            </a:r>
          </a:p>
          <a:p>
            <a:endParaRPr lang="en-US" sz="2000" dirty="0"/>
          </a:p>
          <a:p>
            <a:pPr>
              <a:spcAft>
                <a:spcPts val="1200"/>
              </a:spcAft>
            </a:pPr>
            <a:r>
              <a:rPr lang="en-US" sz="2000" dirty="0"/>
              <a:t>The GLT, GST, GMT and GET at the district level can serve as important resources for your membership and service growth and leadership development needs. </a:t>
            </a:r>
          </a:p>
          <a:p>
            <a:pPr>
              <a:spcAft>
                <a:spcPts val="1200"/>
              </a:spcAft>
            </a:pPr>
            <a:r>
              <a:rPr lang="en-US" dirty="0"/>
              <a:t>The District Governor is our Global Management Approach Coordinator this year and provides support and direction for growing membership, service and leadership.</a:t>
            </a:r>
          </a:p>
          <a:p>
            <a:pPr>
              <a:spcAft>
                <a:spcPts val="1200"/>
              </a:spcAft>
            </a:pPr>
            <a:r>
              <a:rPr lang="en-US" dirty="0"/>
              <a:t>The GAT members are available to sit down with you and brainstorm, assist you in developing a strategy, and just helping you in general. </a:t>
            </a:r>
          </a:p>
          <a:p>
            <a:pPr>
              <a:spcAft>
                <a:spcPts val="1200"/>
              </a:spcAft>
            </a:pPr>
            <a:endParaRPr lang="en-US" sz="2000" dirty="0"/>
          </a:p>
          <a:p>
            <a:endParaRPr lang="en-US" dirty="0"/>
          </a:p>
          <a:p>
            <a:endParaRPr lang="en-US" dirty="0"/>
          </a:p>
          <a:p>
            <a:endParaRPr lang="en-US" sz="2000" dirty="0"/>
          </a:p>
          <a:p>
            <a:endParaRPr lang="en-US" sz="2000" dirty="0"/>
          </a:p>
          <a:p>
            <a:endParaRPr lang="en-US" sz="1800" b="1" kern="0" dirty="0">
              <a:solidFill>
                <a:srgbClr val="55565A"/>
              </a:solidFill>
            </a:endParaRPr>
          </a:p>
          <a:p>
            <a:endParaRPr lang="en-US" sz="1800" kern="0" dirty="0">
              <a:solidFill>
                <a:srgbClr val="55565A"/>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820089" y="10055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737119" y="304799"/>
            <a:ext cx="11454881" cy="700773"/>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rgbClr val="00338D"/>
                </a:solidFill>
              </a:rPr>
              <a:t>District Global Action Team</a:t>
            </a:r>
          </a:p>
        </p:txBody>
      </p:sp>
      <p:pic>
        <p:nvPicPr>
          <p:cNvPr id="11" name="Picture 2" descr="Free Club Meeting Cliparts, Download Free Club Meeting Cliparts png images, Free  ClipArts on Clipart Library">
            <a:extLst>
              <a:ext uri="{FF2B5EF4-FFF2-40B4-BE49-F238E27FC236}">
                <a16:creationId xmlns:a16="http://schemas.microsoft.com/office/drawing/2014/main" id="{4FD8DD02-5743-D095-650F-95ED71FD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0914" y="1534885"/>
            <a:ext cx="3683664" cy="2473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0912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60</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2760832" y="201606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654571" y="700880"/>
            <a:ext cx="9210007"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chemeClr val="bg1"/>
                </a:solidFill>
              </a:rPr>
              <a:t>Presidents – Secretaries - Treasurers</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1975338" y="3259292"/>
            <a:ext cx="7040880" cy="3416320"/>
          </a:xfrm>
          <a:prstGeom prst="rect">
            <a:avLst/>
          </a:prstGeom>
          <a:noFill/>
        </p:spPr>
        <p:txBody>
          <a:bodyPr wrap="square" rtlCol="0">
            <a:spAutoFit/>
          </a:bodyPr>
          <a:lstStyle/>
          <a:p>
            <a:pPr marL="457200" indent="-457200">
              <a:buFont typeface="Arial" panose="020B0604020202020204" pitchFamily="34" charset="0"/>
              <a:buChar char="•"/>
            </a:pPr>
            <a:r>
              <a:rPr lang="en-US" sz="4400" b="1" dirty="0">
                <a:solidFill>
                  <a:schemeClr val="bg1"/>
                </a:solidFill>
              </a:rPr>
              <a:t>What goals to you hope to achieve during your term?</a:t>
            </a:r>
          </a:p>
          <a:p>
            <a:pPr marL="457200" indent="-457200">
              <a:buFont typeface="Arial" panose="020B0604020202020204" pitchFamily="34" charset="0"/>
              <a:buChar char="•"/>
            </a:pPr>
            <a:endParaRPr lang="en-US" sz="3200" b="1" dirty="0">
              <a:solidFill>
                <a:schemeClr val="bg1"/>
              </a:solidFill>
            </a:endParaRPr>
          </a:p>
          <a:p>
            <a:pPr marL="457200" indent="-457200">
              <a:buFont typeface="Arial" panose="020B0604020202020204" pitchFamily="34" charset="0"/>
              <a:buChar char="•"/>
            </a:pPr>
            <a:endParaRPr lang="en-US" sz="3200" b="1" dirty="0">
              <a:solidFill>
                <a:schemeClr val="bg1"/>
              </a:solidFill>
            </a:endParaRPr>
          </a:p>
          <a:p>
            <a:pPr marL="457200" indent="-457200">
              <a:buFont typeface="Arial" panose="020B0604020202020204" pitchFamily="34" charset="0"/>
              <a:buChar char="•"/>
            </a:pPr>
            <a:endParaRPr lang="en-US" sz="3200" b="1" dirty="0">
              <a:solidFill>
                <a:schemeClr val="bg1"/>
              </a:solidFill>
            </a:endParaRPr>
          </a:p>
          <a:p>
            <a:pPr marL="457200" indent="-457200">
              <a:buFont typeface="Arial" panose="020B0604020202020204" pitchFamily="34" charset="0"/>
              <a:buChar char="•"/>
            </a:pPr>
            <a:endParaRPr lang="en-US" sz="3200"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3416" y="2077291"/>
            <a:ext cx="2541386" cy="218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9164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38957" y="-8021"/>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61</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2595193" y="328834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endParaRPr lang="en-US" sz="4000" kern="0" dirty="0">
              <a:solidFill>
                <a:schemeClr val="bg1"/>
              </a:solidFill>
            </a:endParaRP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166472" y="2525158"/>
            <a:ext cx="7040880" cy="1077218"/>
          </a:xfrm>
          <a:prstGeom prst="rect">
            <a:avLst/>
          </a:prstGeom>
          <a:noFill/>
        </p:spPr>
        <p:txBody>
          <a:bodyPr wrap="square" rtlCol="0">
            <a:spAutoFit/>
          </a:bodyPr>
          <a:lstStyle/>
          <a:p>
            <a:pPr marL="457200" indent="-457200">
              <a:buFont typeface="Arial" panose="020B0604020202020204" pitchFamily="34" charset="0"/>
              <a:buChar char="•"/>
            </a:pPr>
            <a:endParaRPr lang="en-US" sz="3200" b="1" dirty="0">
              <a:solidFill>
                <a:schemeClr val="bg1"/>
              </a:solidFill>
            </a:endParaRPr>
          </a:p>
          <a:p>
            <a:pPr marL="457200" indent="-457200">
              <a:buFont typeface="Arial" panose="020B0604020202020204" pitchFamily="34" charset="0"/>
              <a:buChar char="•"/>
            </a:pPr>
            <a:endParaRPr lang="en-US" sz="3200"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3416" y="2077291"/>
            <a:ext cx="2541386" cy="21843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E3EE71D-4025-A248-1E3B-E1BDA3BB8750}"/>
              </a:ext>
            </a:extLst>
          </p:cNvPr>
          <p:cNvSpPr txBox="1"/>
          <p:nvPr/>
        </p:nvSpPr>
        <p:spPr>
          <a:xfrm>
            <a:off x="2414299" y="2066367"/>
            <a:ext cx="8274970" cy="1200329"/>
          </a:xfrm>
          <a:prstGeom prst="rect">
            <a:avLst/>
          </a:prstGeom>
          <a:noFill/>
        </p:spPr>
        <p:txBody>
          <a:bodyPr wrap="square" rtlCol="0">
            <a:spAutoFit/>
          </a:bodyPr>
          <a:lstStyle/>
          <a:p>
            <a:r>
              <a:rPr lang="en-US" sz="3600" b="1" dirty="0">
                <a:solidFill>
                  <a:schemeClr val="bg1"/>
                </a:solidFill>
              </a:rPr>
              <a:t>How Can 4-A1 Help Your Club?</a:t>
            </a:r>
          </a:p>
          <a:p>
            <a:r>
              <a:rPr lang="en-US" sz="3600" b="1" dirty="0">
                <a:solidFill>
                  <a:schemeClr val="bg1"/>
                </a:solidFill>
              </a:rPr>
              <a:t>How Can 4-A1 Help You?</a:t>
            </a:r>
          </a:p>
        </p:txBody>
      </p:sp>
      <p:sp>
        <p:nvSpPr>
          <p:cNvPr id="3" name="TextBox 2">
            <a:extLst>
              <a:ext uri="{FF2B5EF4-FFF2-40B4-BE49-F238E27FC236}">
                <a16:creationId xmlns:a16="http://schemas.microsoft.com/office/drawing/2014/main" id="{419886C3-D9D3-FD54-685F-A85B4337BC6B}"/>
              </a:ext>
            </a:extLst>
          </p:cNvPr>
          <p:cNvSpPr txBox="1"/>
          <p:nvPr/>
        </p:nvSpPr>
        <p:spPr>
          <a:xfrm>
            <a:off x="2519265" y="3834882"/>
            <a:ext cx="6083559" cy="523220"/>
          </a:xfrm>
          <a:prstGeom prst="rect">
            <a:avLst/>
          </a:prstGeom>
          <a:noFill/>
        </p:spPr>
        <p:txBody>
          <a:bodyPr wrap="square" rtlCol="0">
            <a:spAutoFit/>
          </a:bodyPr>
          <a:lstStyle/>
          <a:p>
            <a:r>
              <a:rPr lang="en-US" sz="2800" b="1" dirty="0">
                <a:solidFill>
                  <a:schemeClr val="bg1"/>
                </a:solidFill>
              </a:rPr>
              <a:t>Quickly list 3 things</a:t>
            </a:r>
          </a:p>
        </p:txBody>
      </p:sp>
    </p:spTree>
    <p:extLst>
      <p:ext uri="{BB962C8B-B14F-4D97-AF65-F5344CB8AC3E}">
        <p14:creationId xmlns:p14="http://schemas.microsoft.com/office/powerpoint/2010/main" val="3300562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8B319C34-80B6-1C42-9976-109BC3094FE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en-US" dirty="0">
                <a:solidFill>
                  <a:schemeClr val="lt1">
                    <a:alpha val="44000"/>
                  </a:schemeClr>
                </a:solidFill>
              </a:rPr>
              <a:t>aa</a:t>
            </a:r>
          </a:p>
        </p:txBody>
      </p:sp>
      <p:sp>
        <p:nvSpPr>
          <p:cNvPr id="10" name="Slice - Solid">
            <a:extLst>
              <a:ext uri="{FF2B5EF4-FFF2-40B4-BE49-F238E27FC236}">
                <a16:creationId xmlns:a16="http://schemas.microsoft.com/office/drawing/2014/main" id="{9CD3D0ED-E4E2-A049-B7B9-763B0D61FF42}"/>
              </a:ext>
            </a:extLst>
          </p:cNvPr>
          <p:cNvSpPr/>
          <p:nvPr/>
        </p:nvSpPr>
        <p:spPr>
          <a:xfrm>
            <a:off x="1004872" y="-30822"/>
            <a:ext cx="11187128" cy="6866021"/>
          </a:xfrm>
          <a:custGeom>
            <a:avLst/>
            <a:gdLst>
              <a:gd name="connsiteX0" fmla="*/ 1588447 w 11187128"/>
              <a:gd name="connsiteY0" fmla="*/ 0 h 6866021"/>
              <a:gd name="connsiteX1" fmla="*/ 5139450 w 11187128"/>
              <a:gd name="connsiteY1" fmla="*/ 4711 h 6866021"/>
              <a:gd name="connsiteX2" fmla="*/ 5140539 w 11187128"/>
              <a:gd name="connsiteY2" fmla="*/ 0 h 6866021"/>
              <a:gd name="connsiteX3" fmla="*/ 11187128 w 11187128"/>
              <a:gd name="connsiteY3" fmla="*/ 8021 h 6866021"/>
              <a:gd name="connsiteX4" fmla="*/ 11187128 w 11187128"/>
              <a:gd name="connsiteY4" fmla="*/ 6866021 h 6866021"/>
              <a:gd name="connsiteX5" fmla="*/ 7635036 w 11187128"/>
              <a:gd name="connsiteY5" fmla="*/ 6866021 h 6866021"/>
              <a:gd name="connsiteX6" fmla="*/ 3552092 w 11187128"/>
              <a:gd name="connsiteY6" fmla="*/ 6866021 h 6866021"/>
              <a:gd name="connsiteX7" fmla="*/ 0 w 11187128"/>
              <a:gd name="connsiteY7" fmla="*/ 6866021 h 68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7128" h="6866021">
                <a:moveTo>
                  <a:pt x="1588447" y="0"/>
                </a:moveTo>
                <a:lnTo>
                  <a:pt x="5139450" y="4711"/>
                </a:lnTo>
                <a:lnTo>
                  <a:pt x="5140539" y="0"/>
                </a:lnTo>
                <a:lnTo>
                  <a:pt x="11187128" y="8021"/>
                </a:lnTo>
                <a:lnTo>
                  <a:pt x="11187128" y="6866021"/>
                </a:lnTo>
                <a:lnTo>
                  <a:pt x="7635036" y="6866021"/>
                </a:lnTo>
                <a:lnTo>
                  <a:pt x="3552092" y="6866021"/>
                </a:lnTo>
                <a:lnTo>
                  <a:pt x="0" y="6866021"/>
                </a:lnTo>
                <a:close/>
              </a:path>
            </a:pathLst>
          </a:cu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endParaRPr>
          </a:p>
        </p:txBody>
      </p:sp>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rPr>
              <a:pPr eaLnBrk="0" hangingPunct="0">
                <a:spcBef>
                  <a:spcPct val="50000"/>
                </a:spcBef>
                <a:defRPr/>
              </a:pPr>
              <a:t>62</a:t>
            </a:fld>
            <a:endParaRPr lang="en-US" sz="1000" dirty="0">
              <a:solidFill>
                <a:schemeClr val="bg1"/>
              </a:solidFill>
            </a:endParaRPr>
          </a:p>
        </p:txBody>
      </p:sp>
      <p:sp>
        <p:nvSpPr>
          <p:cNvPr id="15" name="Yellow Bar">
            <a:extLst>
              <a:ext uri="{FF2B5EF4-FFF2-40B4-BE49-F238E27FC236}">
                <a16:creationId xmlns:a16="http://schemas.microsoft.com/office/drawing/2014/main" id="{E51C4DA4-A142-A94A-BC66-DF4ADD1F27BE}"/>
              </a:ext>
            </a:extLst>
          </p:cNvPr>
          <p:cNvSpPr/>
          <p:nvPr/>
        </p:nvSpPr>
        <p:spPr>
          <a:xfrm>
            <a:off x="2949757" y="103103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en-US" dirty="0">
                <a:latin typeface="Arial" charset="0"/>
                <a:ea typeface="Arial" charset="0"/>
                <a:cs typeface="Arial" charset="0"/>
              </a:rPr>
              <a:t> </a:t>
            </a:r>
          </a:p>
        </p:txBody>
      </p:sp>
      <p:sp>
        <p:nvSpPr>
          <p:cNvPr id="16" name="Headline">
            <a:extLst>
              <a:ext uri="{FF2B5EF4-FFF2-40B4-BE49-F238E27FC236}">
                <a16:creationId xmlns:a16="http://schemas.microsoft.com/office/drawing/2014/main" id="{72B3B5E6-BE17-924E-B9FE-B2A587D5C568}"/>
              </a:ext>
            </a:extLst>
          </p:cNvPr>
          <p:cNvSpPr txBox="1">
            <a:spLocks/>
          </p:cNvSpPr>
          <p:nvPr/>
        </p:nvSpPr>
        <p:spPr>
          <a:xfrm>
            <a:off x="2949757" y="381000"/>
            <a:ext cx="8794903" cy="54457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en-US" sz="4000" kern="0" dirty="0">
                <a:solidFill>
                  <a:schemeClr val="bg1"/>
                </a:solidFill>
              </a:rPr>
              <a:t>MyLCI / MyLion</a:t>
            </a:r>
          </a:p>
        </p:txBody>
      </p:sp>
      <p:pic>
        <p:nvPicPr>
          <p:cNvPr id="12" name="Picture 11">
            <a:extLst>
              <a:ext uri="{FF2B5EF4-FFF2-40B4-BE49-F238E27FC236}">
                <a16:creationId xmlns:a16="http://schemas.microsoft.com/office/drawing/2014/main" id="{90FA1A4D-4ABA-2F43-AED8-2CEFAAC3D6E8}"/>
              </a:ext>
            </a:extLst>
          </p:cNvPr>
          <p:cNvPicPr>
            <a:picLocks noChangeAspect="1"/>
          </p:cNvPicPr>
          <p:nvPr/>
        </p:nvPicPr>
        <p:blipFill>
          <a:blip r:embed="rId3"/>
          <a:srcRect/>
          <a:stretch/>
        </p:blipFill>
        <p:spPr>
          <a:xfrm>
            <a:off x="195594" y="5944675"/>
            <a:ext cx="741108" cy="702199"/>
          </a:xfrm>
          <a:prstGeom prst="rect">
            <a:avLst/>
          </a:prstGeom>
        </p:spPr>
      </p:pic>
      <p:sp>
        <p:nvSpPr>
          <p:cNvPr id="13" name="TextBox 12">
            <a:extLst>
              <a:ext uri="{FF2B5EF4-FFF2-40B4-BE49-F238E27FC236}">
                <a16:creationId xmlns:a16="http://schemas.microsoft.com/office/drawing/2014/main" id="{CF7EF744-6406-4A2B-8127-15D4A6DBE3F4}"/>
              </a:ext>
            </a:extLst>
          </p:cNvPr>
          <p:cNvSpPr txBox="1"/>
          <p:nvPr/>
        </p:nvSpPr>
        <p:spPr>
          <a:xfrm>
            <a:off x="2166472" y="2525158"/>
            <a:ext cx="7040880" cy="2308324"/>
          </a:xfrm>
          <a:prstGeom prst="rect">
            <a:avLst/>
          </a:prstGeom>
          <a:noFill/>
        </p:spPr>
        <p:txBody>
          <a:bodyPr wrap="square" rtlCol="0">
            <a:spAutoFit/>
          </a:bodyPr>
          <a:lstStyle/>
          <a:p>
            <a:pPr marL="457200" indent="-457200">
              <a:buFont typeface="Arial" panose="020B0604020202020204" pitchFamily="34" charset="0"/>
              <a:buChar char="•"/>
            </a:pPr>
            <a:r>
              <a:rPr lang="en-US" sz="4000" b="1" dirty="0">
                <a:solidFill>
                  <a:schemeClr val="bg1"/>
                </a:solidFill>
              </a:rPr>
              <a:t>So let’s take a hands-on look at MyLCI and MyLion</a:t>
            </a:r>
          </a:p>
          <a:p>
            <a:pPr marL="457200" indent="-457200">
              <a:buFont typeface="Arial" panose="020B0604020202020204" pitchFamily="34" charset="0"/>
              <a:buChar char="•"/>
            </a:pPr>
            <a:endParaRPr lang="en-US" sz="3200" b="1" dirty="0">
              <a:solidFill>
                <a:schemeClr val="bg1"/>
              </a:solidFill>
            </a:endParaRPr>
          </a:p>
          <a:p>
            <a:pPr marL="457200" indent="-457200">
              <a:buFont typeface="Arial" panose="020B0604020202020204" pitchFamily="34" charset="0"/>
              <a:buChar char="•"/>
            </a:pPr>
            <a:endParaRPr lang="en-US" sz="3200" dirty="0">
              <a:solidFill>
                <a:schemeClr val="bg1"/>
              </a:solidFill>
            </a:endParaRPr>
          </a:p>
        </p:txBody>
      </p:sp>
      <p:pic>
        <p:nvPicPr>
          <p:cNvPr id="18434" name="Picture 2" descr="74,768 Teamwork Hands Illustrations &amp; Clip Art - iStock">
            <a:extLst>
              <a:ext uri="{FF2B5EF4-FFF2-40B4-BE49-F238E27FC236}">
                <a16:creationId xmlns:a16="http://schemas.microsoft.com/office/drawing/2014/main" id="{A2EA0F7D-4A50-CA91-1A66-E80E3BAE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3416" y="2077291"/>
            <a:ext cx="2541386" cy="218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515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1302</TotalTime>
  <Words>3804</Words>
  <Application>Microsoft Office PowerPoint</Application>
  <PresentationFormat>Widescreen</PresentationFormat>
  <Paragraphs>660</Paragraphs>
  <Slides>62</Slides>
  <Notes>61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62</vt:i4>
      </vt:variant>
    </vt:vector>
  </HeadingPairs>
  <TitlesOfParts>
    <vt:vector size="72" baseType="lpstr">
      <vt:lpstr>Arial</vt:lpstr>
      <vt:lpstr>Calibri</vt:lpstr>
      <vt:lpstr>Calibri Light</vt:lpstr>
      <vt:lpstr>Cambria</vt:lpstr>
      <vt:lpstr>Courier New</vt:lpstr>
      <vt:lpstr>Dreaming Outloud Pro</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Budget Creation</vt:lpstr>
      <vt:lpstr>Monthly Budget Activity Report</vt:lpstr>
      <vt:lpstr>Reporting</vt:lpstr>
      <vt:lpstr>Reporting</vt:lpstr>
      <vt:lpstr>     Dues Structure</vt:lpstr>
      <vt:lpstr>Important Dates &amp; Information</vt:lpstr>
      <vt:lpstr>Insurance</vt:lpstr>
      <vt:lpstr>Insurance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 Miller</dc:creator>
  <cp:lastModifiedBy>Gail C</cp:lastModifiedBy>
  <cp:revision>9</cp:revision>
  <dcterms:created xsi:type="dcterms:W3CDTF">2022-05-16T16:44:18Z</dcterms:created>
  <dcterms:modified xsi:type="dcterms:W3CDTF">2024-02-02T23:02:23Z</dcterms:modified>
</cp:coreProperties>
</file>