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45"/>
  </p:notesMasterIdLst>
  <p:sldIdLst>
    <p:sldId id="278" r:id="rId2"/>
    <p:sldId id="279" r:id="rId3"/>
    <p:sldId id="280" r:id="rId4"/>
    <p:sldId id="281" r:id="rId5"/>
    <p:sldId id="290" r:id="rId6"/>
    <p:sldId id="291" r:id="rId7"/>
    <p:sldId id="294" r:id="rId8"/>
    <p:sldId id="297" r:id="rId9"/>
    <p:sldId id="298" r:id="rId10"/>
    <p:sldId id="295" r:id="rId11"/>
    <p:sldId id="299" r:id="rId12"/>
    <p:sldId id="296" r:id="rId13"/>
    <p:sldId id="300" r:id="rId14"/>
    <p:sldId id="331" r:id="rId15"/>
    <p:sldId id="301" r:id="rId16"/>
    <p:sldId id="325" r:id="rId17"/>
    <p:sldId id="302" r:id="rId18"/>
    <p:sldId id="304" r:id="rId19"/>
    <p:sldId id="303" r:id="rId20"/>
    <p:sldId id="326" r:id="rId21"/>
    <p:sldId id="306" r:id="rId22"/>
    <p:sldId id="327" r:id="rId23"/>
    <p:sldId id="289" r:id="rId24"/>
    <p:sldId id="292" r:id="rId25"/>
    <p:sldId id="315" r:id="rId26"/>
    <p:sldId id="307" r:id="rId27"/>
    <p:sldId id="308" r:id="rId28"/>
    <p:sldId id="309" r:id="rId29"/>
    <p:sldId id="310" r:id="rId30"/>
    <p:sldId id="311" r:id="rId31"/>
    <p:sldId id="312" r:id="rId32"/>
    <p:sldId id="313" r:id="rId33"/>
    <p:sldId id="314" r:id="rId34"/>
    <p:sldId id="316" r:id="rId35"/>
    <p:sldId id="317" r:id="rId36"/>
    <p:sldId id="318" r:id="rId37"/>
    <p:sldId id="319" r:id="rId38"/>
    <p:sldId id="320" r:id="rId39"/>
    <p:sldId id="321" r:id="rId40"/>
    <p:sldId id="324" r:id="rId41"/>
    <p:sldId id="322" r:id="rId42"/>
    <p:sldId id="323" r:id="rId43"/>
    <p:sldId id="293" r:id="rId4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CDCE"/>
    <a:srgbClr val="FFEFEF"/>
    <a:srgbClr val="202C8F"/>
    <a:srgbClr val="FDFBF6"/>
    <a:srgbClr val="AAC4E9"/>
    <a:srgbClr val="DF8C8C"/>
    <a:srgbClr val="D4D593"/>
    <a:srgbClr val="E6F0FE"/>
    <a:srgbClr val="CDBE8A"/>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09" autoAdjust="0"/>
  </p:normalViewPr>
  <p:slideViewPr>
    <p:cSldViewPr snapToGrid="0" snapToObjects="1">
      <p:cViewPr varScale="1">
        <p:scale>
          <a:sx n="67" d="100"/>
          <a:sy n="67" d="100"/>
        </p:scale>
        <p:origin x="96" y="372"/>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D1901D9C-5E01-0DCC-9EAB-0469CBCFDA46}"/>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79B2F72D-EF35-533D-BE45-090ACBB1DA50}"/>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1788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12/28/2025</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39238258"/>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E7F16D72-C6B8-7659-BE4C-FDDE31FCA587}"/>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3F5ED0D8-B617-1D0E-F2FE-8DDA80B640D8}"/>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2D82D338-7B0C-435B-0936-C30DAABD0298}"/>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29559963-D766-A1E8-A595-C3C9DBF43399}"/>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649AB41-C000-8B6A-0199-E72A441970DC}"/>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B98F0730-448B-D80D-BC4A-202177B90E6C}"/>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419499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12/28/2025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01131993"/>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0" name="Image 0" descr="preencoded.png">
            <a:extLst>
              <a:ext uri="{FF2B5EF4-FFF2-40B4-BE49-F238E27FC236}">
                <a16:creationId xmlns:a16="http://schemas.microsoft.com/office/drawing/2014/main" id="{1FEEDCE4-AD02-1903-F6B6-4E113DD6E7B4}"/>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71688064-47CB-0968-92DE-8DA33E760AE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2" name="Image 5" descr="preencoded.png">
            <a:extLst>
              <a:ext uri="{FF2B5EF4-FFF2-40B4-BE49-F238E27FC236}">
                <a16:creationId xmlns:a16="http://schemas.microsoft.com/office/drawing/2014/main" id="{72039633-0F44-231F-910C-86E7EE934C14}"/>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3" name="Image 6" descr="preencoded.png">
            <a:extLst>
              <a:ext uri="{FF2B5EF4-FFF2-40B4-BE49-F238E27FC236}">
                <a16:creationId xmlns:a16="http://schemas.microsoft.com/office/drawing/2014/main" id="{91DF5A4E-1706-CBA7-3F74-C9B0FB0D6407}"/>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Tree>
    <p:extLst>
      <p:ext uri="{BB962C8B-B14F-4D97-AF65-F5344CB8AC3E}">
        <p14:creationId xmlns:p14="http://schemas.microsoft.com/office/powerpoint/2010/main" val="709228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328D8E43-213E-BDC7-5B40-22074317555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E7826EF5-71EE-AAE7-3606-57ECBEC9F23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529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
        <p:nvSpPr>
          <p:cNvPr id="5" name="Freeform: Shape 4">
            <a:extLst>
              <a:ext uri="{FF2B5EF4-FFF2-40B4-BE49-F238E27FC236}">
                <a16:creationId xmlns:a16="http://schemas.microsoft.com/office/drawing/2014/main" id="{BC419B74-BBA6-F1D8-7145-3CDA1BCAC2F5}"/>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5">
            <a:extLst>
              <a:ext uri="{FF2B5EF4-FFF2-40B4-BE49-F238E27FC236}">
                <a16:creationId xmlns:a16="http://schemas.microsoft.com/office/drawing/2014/main" id="{07CFB800-5173-53B3-A762-DDBADB691A4E}"/>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53446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C2FEA714-8EEB-2D70-1747-00BFB9F2EBC0}"/>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623989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3" name="Freeform: Shape 2">
            <a:extLst>
              <a:ext uri="{FF2B5EF4-FFF2-40B4-BE49-F238E27FC236}">
                <a16:creationId xmlns:a16="http://schemas.microsoft.com/office/drawing/2014/main" id="{EBAFBE77-595D-A1C2-A045-CFA05FC96072}"/>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141947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9682130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803104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98724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826081246"/>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98531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953403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1721298"/>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12/28/2025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4477536"/>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23238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012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947023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12/28/2025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Presentation title</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186156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702" r:id="rId19"/>
    <p:sldLayoutId id="2147483703" r:id="rId20"/>
    <p:sldLayoutId id="2147483655" r:id="rId21"/>
    <p:sldLayoutId id="2147483654" r:id="rId22"/>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2692398" y="1871131"/>
            <a:ext cx="6815669" cy="3107268"/>
          </a:xfrm>
        </p:spPr>
        <p:txBody>
          <a:bodyPr/>
          <a:lstStyle/>
          <a:p>
            <a:r>
              <a:rPr lang="en-US" dirty="0"/>
              <a:t>Standard Club Nominating Committee, Why? and what does it do?</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p:txBody>
          <a:bodyPr/>
          <a:lstStyle/>
          <a:p>
            <a:r>
              <a:rPr lang="en-US" dirty="0"/>
              <a:t>​</a:t>
            </a:r>
          </a:p>
          <a:p>
            <a:endParaRPr lang="en-US" dirty="0"/>
          </a:p>
        </p:txBody>
      </p:sp>
      <p:sp>
        <p:nvSpPr>
          <p:cNvPr id="5" name="TextBox 4">
            <a:extLst>
              <a:ext uri="{FF2B5EF4-FFF2-40B4-BE49-F238E27FC236}">
                <a16:creationId xmlns:a16="http://schemas.microsoft.com/office/drawing/2014/main" id="{D72B090D-6E0F-0E1C-41E1-2E3EDC64F400}"/>
              </a:ext>
            </a:extLst>
          </p:cNvPr>
          <p:cNvSpPr txBox="1"/>
          <p:nvPr/>
        </p:nvSpPr>
        <p:spPr>
          <a:xfrm>
            <a:off x="1571626" y="5423026"/>
            <a:ext cx="9201150" cy="369332"/>
          </a:xfrm>
          <a:prstGeom prst="rect">
            <a:avLst/>
          </a:prstGeom>
          <a:noFill/>
        </p:spPr>
        <p:txBody>
          <a:bodyPr wrap="square" rtlCol="0">
            <a:spAutoFit/>
          </a:bodyPr>
          <a:lstStyle/>
          <a:p>
            <a:pPr algn="ctr"/>
            <a:r>
              <a:rPr lang="en-US" dirty="0"/>
              <a:t>Updated to the July 12, 2025 revised standard</a:t>
            </a:r>
          </a:p>
        </p:txBody>
      </p:sp>
    </p:spTree>
    <p:extLst>
      <p:ext uri="{BB962C8B-B14F-4D97-AF65-F5344CB8AC3E}">
        <p14:creationId xmlns:p14="http://schemas.microsoft.com/office/powerpoint/2010/main" val="2131568492"/>
      </p:ext>
    </p:extLst>
  </p:cSld>
  <p:clrMapOvr>
    <a:masterClrMapping/>
  </p:clrMapOvr>
  <mc:AlternateContent xmlns:mc="http://schemas.openxmlformats.org/markup-compatibility/2006" xmlns:p14="http://schemas.microsoft.com/office/powerpoint/2010/main">
    <mc:Choice Requires="p14">
      <p:transition spd="slow" p14:dur="2000" advTm="12361"/>
    </mc:Choice>
    <mc:Fallback xmlns="">
      <p:transition spd="slow" advTm="123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a:xfrm>
            <a:off x="1499616" y="872455"/>
            <a:ext cx="5693664" cy="939567"/>
          </a:xfrm>
        </p:spPr>
        <p:txBody>
          <a:bodyPr/>
          <a:lstStyle/>
          <a:p>
            <a:r>
              <a:rPr lang="en-US" sz="4400" b="1" dirty="0">
                <a:solidFill>
                  <a:schemeClr val="accent6"/>
                </a:solidFill>
                <a:latin typeface="Arial Black" panose="020B0604020202020204" pitchFamily="34" charset="0"/>
                <a:ea typeface="Arial Regular" pitchFamily="34" charset="-122"/>
                <a:cs typeface="Arial Black" panose="020B0604020202020204" pitchFamily="34" charset="0"/>
              </a:rPr>
              <a:t>AGENDA</a:t>
            </a:r>
            <a:endParaRPr lang="en-US" sz="44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1499616" y="1610686"/>
            <a:ext cx="5693664" cy="3959604"/>
          </a:xfrm>
        </p:spPr>
        <p:txBody>
          <a:bodyPr/>
          <a:lstStyle/>
          <a:p>
            <a:pPr>
              <a:spcAft>
                <a:spcPts val="0"/>
              </a:spcAft>
            </a:pPr>
            <a:r>
              <a:rPr lang="en-US" sz="2000" dirty="0"/>
              <a:t>Introduction​</a:t>
            </a:r>
          </a:p>
          <a:p>
            <a:pPr>
              <a:spcAft>
                <a:spcPts val="0"/>
              </a:spcAft>
            </a:pPr>
            <a:r>
              <a:rPr lang="en-US" sz="2000" dirty="0"/>
              <a:t>Why a Nominating Committee?</a:t>
            </a:r>
          </a:p>
          <a:p>
            <a:pPr>
              <a:spcAft>
                <a:spcPts val="0"/>
              </a:spcAft>
            </a:pPr>
            <a:r>
              <a:rPr lang="en-US" sz="2000" dirty="0"/>
              <a:t>When Nomination Meeting is Held</a:t>
            </a:r>
          </a:p>
          <a:p>
            <a:pPr>
              <a:spcAft>
                <a:spcPts val="0"/>
              </a:spcAft>
            </a:pPr>
            <a:r>
              <a:rPr lang="en-US" sz="2000" dirty="0"/>
              <a:t>What Happens at the Nomination Meeting</a:t>
            </a:r>
          </a:p>
          <a:p>
            <a:pPr>
              <a:spcAft>
                <a:spcPts val="0"/>
              </a:spcAft>
            </a:pPr>
            <a:r>
              <a:rPr lang="en-US" sz="2000" dirty="0"/>
              <a:t>Who gets Nominated</a:t>
            </a:r>
          </a:p>
          <a:p>
            <a:pPr>
              <a:spcAft>
                <a:spcPts val="0"/>
              </a:spcAft>
            </a:pPr>
            <a:r>
              <a:rPr lang="en-US" sz="2000" dirty="0"/>
              <a:t>Timeline</a:t>
            </a:r>
          </a:p>
          <a:p>
            <a:pPr>
              <a:spcAft>
                <a:spcPts val="0"/>
              </a:spcAft>
            </a:pPr>
            <a:r>
              <a:rPr lang="en-US" sz="2000" dirty="0"/>
              <a:t>Officer/Director/Chairperson Responsibilities</a:t>
            </a:r>
          </a:p>
          <a:p>
            <a:pPr>
              <a:spcAft>
                <a:spcPts val="0"/>
              </a:spcAft>
            </a:pPr>
            <a:r>
              <a:rPr lang="en-US" sz="2000" dirty="0"/>
              <a:t>Creating Your Slate of Officer Nominations</a:t>
            </a:r>
          </a:p>
          <a:p>
            <a:pPr>
              <a:spcAft>
                <a:spcPts val="0"/>
              </a:spcAft>
            </a:pPr>
            <a:r>
              <a:rPr lang="en-US" sz="2000" dirty="0"/>
              <a:t>​Summary​</a:t>
            </a:r>
          </a:p>
          <a:p>
            <a:endParaRPr lang="en-US" dirty="0"/>
          </a:p>
        </p:txBody>
      </p:sp>
    </p:spTree>
    <p:custDataLst>
      <p:tags r:id="rId1"/>
    </p:custDataLst>
    <p:extLst>
      <p:ext uri="{BB962C8B-B14F-4D97-AF65-F5344CB8AC3E}">
        <p14:creationId xmlns:p14="http://schemas.microsoft.com/office/powerpoint/2010/main" val="3855531800"/>
      </p:ext>
    </p:extLst>
  </p:cSld>
  <p:clrMapOvr>
    <a:masterClrMapping/>
  </p:clrMapOvr>
  <mc:AlternateContent xmlns:mc="http://schemas.openxmlformats.org/markup-compatibility/2006" xmlns:p14="http://schemas.microsoft.com/office/powerpoint/2010/main">
    <mc:Choice Requires="p14">
      <p:transition spd="slow" p14:dur="2000" advTm="27418"/>
    </mc:Choice>
    <mc:Fallback xmlns="">
      <p:transition spd="slow" advTm="2741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p:txBody>
          <a:bodyPr/>
          <a:lstStyle/>
          <a:p>
            <a:r>
              <a:rPr lang="en-US" dirty="0"/>
              <a:t>Annually a Lions Club elects officers.  </a:t>
            </a:r>
            <a:r>
              <a:rPr lang="en-US" u="sng" dirty="0"/>
              <a:t>The Standard Club Constitution and By-Laws</a:t>
            </a:r>
            <a:r>
              <a:rPr lang="en-US" dirty="0"/>
              <a:t> cover the election of officers and require the current President to appoint a </a:t>
            </a:r>
            <a:r>
              <a:rPr lang="en-US" u="sng" dirty="0"/>
              <a:t>nominating committee</a:t>
            </a:r>
            <a:r>
              <a:rPr lang="en-US" dirty="0"/>
              <a:t>.  This committee will present, during a </a:t>
            </a:r>
            <a:r>
              <a:rPr lang="en-US" u="sng" dirty="0"/>
              <a:t>nomination meeting</a:t>
            </a:r>
            <a:r>
              <a:rPr lang="en-US" dirty="0"/>
              <a:t>, a slate of officer and director nominations to the club for election.</a:t>
            </a:r>
          </a:p>
          <a:p>
            <a:endParaRPr lang="en-US" dirty="0"/>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Presentation title</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a:t>
            </a:fld>
            <a:endParaRPr lang="en-US" dirty="0"/>
          </a:p>
        </p:txBody>
      </p:sp>
    </p:spTree>
    <p:extLst>
      <p:ext uri="{BB962C8B-B14F-4D97-AF65-F5344CB8AC3E}">
        <p14:creationId xmlns:p14="http://schemas.microsoft.com/office/powerpoint/2010/main" val="979622006"/>
      </p:ext>
    </p:extLst>
  </p:cSld>
  <p:clrMapOvr>
    <a:masterClrMapping/>
  </p:clrMapOvr>
  <mc:AlternateContent xmlns:mc="http://schemas.openxmlformats.org/markup-compatibility/2006" xmlns:p14="http://schemas.microsoft.com/office/powerpoint/2010/main">
    <mc:Choice Requires="p14">
      <p:transition spd="slow" p14:dur="2000" advTm="45527"/>
    </mc:Choice>
    <mc:Fallback xmlns="">
      <p:transition spd="slow" advTm="4552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015069" y="2697764"/>
            <a:ext cx="8158688" cy="1754709"/>
          </a:xfrm>
        </p:spPr>
        <p:txBody>
          <a:bodyPr>
            <a:normAutofit fontScale="90000"/>
          </a:bodyPr>
          <a:lstStyle/>
          <a:p>
            <a:r>
              <a:rPr lang="en-US" sz="4400" b="1" dirty="0">
                <a:solidFill>
                  <a:schemeClr val="accent6"/>
                </a:solidFill>
                <a:latin typeface="Arial Black" panose="020B0604020202020204" pitchFamily="34" charset="0"/>
                <a:cs typeface="Arial Black" panose="020B0604020202020204" pitchFamily="34" charset="0"/>
              </a:rPr>
              <a:t>Why does a nominating committee form annually?</a:t>
            </a:r>
          </a:p>
        </p:txBody>
      </p:sp>
    </p:spTree>
    <p:extLst>
      <p:ext uri="{BB962C8B-B14F-4D97-AF65-F5344CB8AC3E}">
        <p14:creationId xmlns:p14="http://schemas.microsoft.com/office/powerpoint/2010/main" val="2952923800"/>
      </p:ext>
    </p:extLst>
  </p:cSld>
  <p:clrMapOvr>
    <a:masterClrMapping/>
  </p:clrMapOvr>
  <mc:AlternateContent xmlns:mc="http://schemas.openxmlformats.org/markup-compatibility/2006" xmlns:p14="http://schemas.microsoft.com/office/powerpoint/2010/main">
    <mc:Choice Requires="p14">
      <p:transition spd="slow" p14:dur="2000" advTm="5278"/>
    </mc:Choice>
    <mc:Fallback xmlns="">
      <p:transition spd="slow" advTm="527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5</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“The president shall appoint a nominating committee which shall submit the names of candidates for the various club offices to the club at the nomination meeting. At this meeting, nominations for all offices to be filled in the succeeding year may also be made from the floor.”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By-Laws, Article II, Elections and Filling Vacancies, Section 4 </a:t>
            </a:r>
            <a:endParaRPr lang="en-US" dirty="0"/>
          </a:p>
        </p:txBody>
      </p:sp>
    </p:spTree>
    <p:custDataLst>
      <p:tags r:id="rId1"/>
    </p:custDataLst>
    <p:extLst>
      <p:ext uri="{BB962C8B-B14F-4D97-AF65-F5344CB8AC3E}">
        <p14:creationId xmlns:p14="http://schemas.microsoft.com/office/powerpoint/2010/main" val="3170280394"/>
      </p:ext>
    </p:extLst>
  </p:cSld>
  <p:clrMapOvr>
    <a:masterClrMapping/>
  </p:clrMapOvr>
  <mc:AlternateContent xmlns:mc="http://schemas.openxmlformats.org/markup-compatibility/2006" xmlns:p14="http://schemas.microsoft.com/office/powerpoint/2010/main">
    <mc:Choice Requires="p14">
      <p:transition spd="slow" p14:dur="2000" advTm="28007"/>
    </mc:Choice>
    <mc:Fallback xmlns="">
      <p:transition spd="slow" advTm="2800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p:txBody>
          <a:bodyPr/>
          <a:lstStyle/>
          <a:p>
            <a:r>
              <a:rPr lang="en-US" dirty="0"/>
              <a:t>Nominating Committee Summary</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r>
              <a:rPr lang="en-US"/>
              <a:t>Presentation title</a:t>
            </a:r>
            <a:endParaRPr lang="en-US" dirty="0"/>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6</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736107" y="2411984"/>
            <a:ext cx="3328416" cy="3573794"/>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no additional requirements for forming this nominating committee. </a:t>
            </a:r>
            <a:endParaRPr lang="en-US" dirty="0"/>
          </a:p>
        </p:txBody>
      </p:sp>
      <p:sp>
        <p:nvSpPr>
          <p:cNvPr id="3" name="Text Placeholder 2">
            <a:extLst>
              <a:ext uri="{FF2B5EF4-FFF2-40B4-BE49-F238E27FC236}">
                <a16:creationId xmlns:a16="http://schemas.microsoft.com/office/drawing/2014/main" id="{A8753AB0-02A6-E89E-7E23-593DBF52F4E8}"/>
              </a:ext>
            </a:extLst>
          </p:cNvPr>
          <p:cNvSpPr>
            <a:spLocks noGrp="1"/>
          </p:cNvSpPr>
          <p:nvPr>
            <p:ph type="body" sz="quarter" idx="15"/>
          </p:nvPr>
        </p:nvSpPr>
        <p:spPr>
          <a:xfrm>
            <a:off x="4379137" y="2437151"/>
            <a:ext cx="3328416" cy="3557016"/>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current President appoints committee members annually.</a:t>
            </a:r>
            <a:endParaRPr lang="en-US" dirty="0"/>
          </a:p>
        </p:txBody>
      </p:sp>
      <p:sp>
        <p:nvSpPr>
          <p:cNvPr id="4" name="Text Placeholder 3">
            <a:extLst>
              <a:ext uri="{FF2B5EF4-FFF2-40B4-BE49-F238E27FC236}">
                <a16:creationId xmlns:a16="http://schemas.microsoft.com/office/drawing/2014/main" id="{03745CA7-A767-9133-8871-800B16D5D722}"/>
              </a:ext>
            </a:extLst>
          </p:cNvPr>
          <p:cNvSpPr>
            <a:spLocks noGrp="1"/>
          </p:cNvSpPr>
          <p:nvPr>
            <p:ph type="body" sz="quarter" idx="17"/>
          </p:nvPr>
        </p:nvSpPr>
        <p:spPr>
          <a:xfrm>
            <a:off x="8022167" y="2437151"/>
            <a:ext cx="3328416" cy="3557016"/>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sole purpose of this committee is to submit for election a slate of officers for the next year at the Nomination Meeting.</a:t>
            </a:r>
          </a:p>
        </p:txBody>
      </p:sp>
    </p:spTree>
    <p:custDataLst>
      <p:tags r:id="rId1"/>
    </p:custDataLst>
    <p:extLst>
      <p:ext uri="{BB962C8B-B14F-4D97-AF65-F5344CB8AC3E}">
        <p14:creationId xmlns:p14="http://schemas.microsoft.com/office/powerpoint/2010/main" val="249904479"/>
      </p:ext>
    </p:extLst>
  </p:cSld>
  <p:clrMapOvr>
    <a:masterClrMapping/>
  </p:clrMapOvr>
  <mc:AlternateContent xmlns:mc="http://schemas.openxmlformats.org/markup-compatibility/2006" xmlns:p14="http://schemas.microsoft.com/office/powerpoint/2010/main">
    <mc:Choice Requires="p14">
      <p:transition spd="slow" p14:dur="2000" advTm="20063"/>
    </mc:Choice>
    <mc:Fallback xmlns="">
      <p:transition spd="slow" advTm="200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015069" y="2697764"/>
            <a:ext cx="8158688" cy="1754709"/>
          </a:xfrm>
        </p:spPr>
        <p:txBody>
          <a:bodyPr>
            <a:normAutofit/>
          </a:bodyPr>
          <a:lstStyle/>
          <a:p>
            <a:r>
              <a:rPr lang="en-US" sz="4400" b="1" dirty="0">
                <a:solidFill>
                  <a:schemeClr val="accent6"/>
                </a:solidFill>
                <a:latin typeface="Arial Black" panose="020B0604020202020204" pitchFamily="34" charset="0"/>
                <a:cs typeface="Arial Black" panose="020B0604020202020204" pitchFamily="34" charset="0"/>
              </a:rPr>
              <a:t>When is the nomination meeting held?</a:t>
            </a:r>
          </a:p>
        </p:txBody>
      </p:sp>
    </p:spTree>
    <p:extLst>
      <p:ext uri="{BB962C8B-B14F-4D97-AF65-F5344CB8AC3E}">
        <p14:creationId xmlns:p14="http://schemas.microsoft.com/office/powerpoint/2010/main" val="20505210"/>
      </p:ext>
    </p:extLst>
  </p:cSld>
  <p:clrMapOvr>
    <a:masterClrMapping/>
  </p:clrMapOvr>
  <mc:AlternateContent xmlns:mc="http://schemas.openxmlformats.org/markup-compatibility/2006" xmlns:p14="http://schemas.microsoft.com/office/powerpoint/2010/main">
    <mc:Choice Requires="p14">
      <p:transition spd="slow" p14:dur="2000" advTm="4670"/>
    </mc:Choice>
    <mc:Fallback xmlns="">
      <p:transition spd="slow" advTm="467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8</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22860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 nomination meeting shall be held in March of each year or as determined by the board of directors, with the date and place of such meeting to be determined by the board of directors. Notice of the meeting shall be published by regular post or electronic means or by personal delivery to each member of this club at least fourteen (14) calendar days prior to the date of the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By-Laws, Article II, Elections and Filling Vacancies, Section 5 </a:t>
            </a:r>
            <a:endParaRPr lang="en-US" dirty="0"/>
          </a:p>
        </p:txBody>
      </p:sp>
    </p:spTree>
    <p:custDataLst>
      <p:tags r:id="rId1"/>
    </p:custDataLst>
    <p:extLst>
      <p:ext uri="{BB962C8B-B14F-4D97-AF65-F5344CB8AC3E}">
        <p14:creationId xmlns:p14="http://schemas.microsoft.com/office/powerpoint/2010/main" val="519597351"/>
      </p:ext>
    </p:extLst>
  </p:cSld>
  <p:clrMapOvr>
    <a:masterClrMapping/>
  </p:clrMapOvr>
  <mc:AlternateContent xmlns:mc="http://schemas.openxmlformats.org/markup-compatibility/2006" xmlns:p14="http://schemas.microsoft.com/office/powerpoint/2010/main">
    <mc:Choice Requires="p14">
      <p:transition spd="slow" p14:dur="2000" advTm="29871"/>
    </mc:Choice>
    <mc:Fallback xmlns="">
      <p:transition spd="slow" advTm="298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p:txBody>
          <a:bodyPr/>
          <a:lstStyle/>
          <a:p>
            <a:r>
              <a:rPr lang="en-US" dirty="0"/>
              <a:t>When? Nomination Meeting Summary</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r>
              <a:rPr lang="en-US"/>
              <a:t>Presentation title</a:t>
            </a:r>
            <a:endParaRPr lang="en-US" dirty="0"/>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9</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736107" y="2411984"/>
            <a:ext cx="3328416" cy="3573794"/>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nomination meeting shall be held in March.</a:t>
            </a:r>
          </a:p>
        </p:txBody>
      </p:sp>
      <p:sp>
        <p:nvSpPr>
          <p:cNvPr id="3" name="Text Placeholder 2">
            <a:extLst>
              <a:ext uri="{FF2B5EF4-FFF2-40B4-BE49-F238E27FC236}">
                <a16:creationId xmlns:a16="http://schemas.microsoft.com/office/drawing/2014/main" id="{A8753AB0-02A6-E89E-7E23-593DBF52F4E8}"/>
              </a:ext>
            </a:extLst>
          </p:cNvPr>
          <p:cNvSpPr>
            <a:spLocks noGrp="1"/>
          </p:cNvSpPr>
          <p:nvPr>
            <p:ph type="body" sz="quarter" idx="15"/>
          </p:nvPr>
        </p:nvSpPr>
        <p:spPr>
          <a:xfrm>
            <a:off x="4379137" y="2437151"/>
            <a:ext cx="3328416" cy="3557016"/>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in march does your club meet?  Will you use a regular club meeting or special meeting?</a:t>
            </a:r>
          </a:p>
        </p:txBody>
      </p:sp>
      <p:sp>
        <p:nvSpPr>
          <p:cNvPr id="4" name="Text Placeholder 3">
            <a:extLst>
              <a:ext uri="{FF2B5EF4-FFF2-40B4-BE49-F238E27FC236}">
                <a16:creationId xmlns:a16="http://schemas.microsoft.com/office/drawing/2014/main" id="{03745CA7-A767-9133-8871-800B16D5D722}"/>
              </a:ext>
            </a:extLst>
          </p:cNvPr>
          <p:cNvSpPr>
            <a:spLocks noGrp="1"/>
          </p:cNvSpPr>
          <p:nvPr>
            <p:ph type="body" sz="quarter" idx="17"/>
          </p:nvPr>
        </p:nvSpPr>
        <p:spPr>
          <a:xfrm>
            <a:off x="8022167" y="2437151"/>
            <a:ext cx="3328416" cy="3557016"/>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the board of directors determine the date it should be announced to the club membership at least fourteen (14) calendar days prior.</a:t>
            </a:r>
          </a:p>
        </p:txBody>
      </p:sp>
    </p:spTree>
    <p:custDataLst>
      <p:tags r:id="rId1"/>
    </p:custDataLst>
    <p:extLst>
      <p:ext uri="{BB962C8B-B14F-4D97-AF65-F5344CB8AC3E}">
        <p14:creationId xmlns:p14="http://schemas.microsoft.com/office/powerpoint/2010/main" val="3190200293"/>
      </p:ext>
    </p:extLst>
  </p:cSld>
  <p:clrMapOvr>
    <a:masterClrMapping/>
  </p:clrMapOvr>
  <mc:AlternateContent xmlns:mc="http://schemas.openxmlformats.org/markup-compatibility/2006" xmlns:p14="http://schemas.microsoft.com/office/powerpoint/2010/main">
    <mc:Choice Requires="p14">
      <p:transition spd="slow" p14:dur="2000" advTm="29079"/>
    </mc:Choice>
    <mc:Fallback xmlns="">
      <p:transition spd="slow" advTm="290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015069" y="2697764"/>
            <a:ext cx="8158688" cy="1754709"/>
          </a:xfrm>
        </p:spPr>
        <p:txBody>
          <a:bodyPr>
            <a:normAutofit/>
          </a:bodyPr>
          <a:lstStyle/>
          <a:p>
            <a:r>
              <a:rPr lang="en-US" sz="4400" b="1" dirty="0">
                <a:solidFill>
                  <a:schemeClr val="accent6"/>
                </a:solidFill>
                <a:latin typeface="Arial Black" panose="020B0604020202020204" pitchFamily="34" charset="0"/>
                <a:cs typeface="Arial Black" panose="020B0604020202020204" pitchFamily="34" charset="0"/>
              </a:rPr>
              <a:t>What happens at the nomination meeting?</a:t>
            </a:r>
          </a:p>
        </p:txBody>
      </p:sp>
    </p:spTree>
    <p:extLst>
      <p:ext uri="{BB962C8B-B14F-4D97-AF65-F5344CB8AC3E}">
        <p14:creationId xmlns:p14="http://schemas.microsoft.com/office/powerpoint/2010/main" val="805399084"/>
      </p:ext>
    </p:extLst>
  </p:cSld>
  <p:clrMapOvr>
    <a:masterClrMapping/>
  </p:clrMapOvr>
  <mc:AlternateContent xmlns:mc="http://schemas.openxmlformats.org/markup-compatibility/2006" xmlns:p14="http://schemas.microsoft.com/office/powerpoint/2010/main">
    <mc:Choice Requires="p14">
      <p:transition spd="slow" p14:dur="2000" advTm="4127"/>
    </mc:Choice>
    <mc:Fallback xmlns="">
      <p:transition spd="slow" advTm="412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p:txBody>
          <a:bodyPr/>
          <a:lstStyle/>
          <a:p>
            <a:r>
              <a:rPr lang="en-US" dirty="0"/>
              <a:t>Why? Nomination Meeting Summary</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r>
              <a:rPr lang="en-US"/>
              <a:t>Presentation title</a:t>
            </a:r>
            <a:endParaRPr lang="en-US" dirty="0"/>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11</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736107" y="2411984"/>
            <a:ext cx="3328416" cy="3573794"/>
          </a:xfrm>
        </p:spPr>
        <p:txBody>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nomination committee submits for election a slate of officers.</a:t>
            </a:r>
          </a:p>
        </p:txBody>
      </p:sp>
      <p:sp>
        <p:nvSpPr>
          <p:cNvPr id="3" name="Text Placeholder 2">
            <a:extLst>
              <a:ext uri="{FF2B5EF4-FFF2-40B4-BE49-F238E27FC236}">
                <a16:creationId xmlns:a16="http://schemas.microsoft.com/office/drawing/2014/main" id="{A8753AB0-02A6-E89E-7E23-593DBF52F4E8}"/>
              </a:ext>
            </a:extLst>
          </p:cNvPr>
          <p:cNvSpPr>
            <a:spLocks noGrp="1"/>
          </p:cNvSpPr>
          <p:nvPr>
            <p:ph type="body" sz="quarter" idx="15"/>
          </p:nvPr>
        </p:nvSpPr>
        <p:spPr>
          <a:xfrm>
            <a:off x="4379137" y="2437151"/>
            <a:ext cx="3328416" cy="3557016"/>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this meeting, and only at this meeting, Nominations for all offices may also be made from the floor at this meeting.</a:t>
            </a:r>
          </a:p>
        </p:txBody>
      </p:sp>
      <p:sp>
        <p:nvSpPr>
          <p:cNvPr id="4" name="Text Placeholder 3">
            <a:extLst>
              <a:ext uri="{FF2B5EF4-FFF2-40B4-BE49-F238E27FC236}">
                <a16:creationId xmlns:a16="http://schemas.microsoft.com/office/drawing/2014/main" id="{03745CA7-A767-9133-8871-800B16D5D722}"/>
              </a:ext>
            </a:extLst>
          </p:cNvPr>
          <p:cNvSpPr>
            <a:spLocks noGrp="1"/>
          </p:cNvSpPr>
          <p:nvPr>
            <p:ph type="body" sz="quarter" idx="17"/>
          </p:nvPr>
        </p:nvSpPr>
        <p:spPr>
          <a:xfrm>
            <a:off x="8022167" y="2437151"/>
            <a:ext cx="3328416" cy="3557016"/>
          </a:xfrm>
        </p:spPr>
        <p:txBody>
          <a:bodyPr/>
          <a:lstStyle/>
          <a:p>
            <a:pPr marR="0" lv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From this meeting a </a:t>
            </a:r>
            <a:r>
              <a:rPr lang="en-US" dirty="0">
                <a:latin typeface="Calibri" panose="020F0502020204030204" pitchFamily="34" charset="0"/>
                <a:ea typeface="Calibri" panose="020F0502020204030204" pitchFamily="34" charset="0"/>
                <a:cs typeface="Times New Roman" panose="02020603050405020304" pitchFamily="18" charset="0"/>
              </a:rPr>
              <a:t>BALLOT</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all nominees from BOTH the committee </a:t>
            </a:r>
            <a:r>
              <a:rPr lang="en-US" dirty="0">
                <a:latin typeface="Calibri" panose="020F0502020204030204" pitchFamily="34" charset="0"/>
                <a:ea typeface="Calibri" panose="020F0502020204030204" pitchFamily="34" charset="0"/>
                <a:cs typeface="Times New Roman" panose="02020603050405020304" pitchFamily="18" charset="0"/>
              </a:rPr>
              <a:t>AND THE</a:t>
            </a:r>
            <a:r>
              <a:rPr lang="en-US" sz="1800" dirty="0">
                <a:effectLst/>
                <a:latin typeface="Calibri" panose="020F0502020204030204" pitchFamily="34" charset="0"/>
                <a:ea typeface="Calibri" panose="020F0502020204030204" pitchFamily="34" charset="0"/>
                <a:cs typeface="Times New Roman" panose="02020603050405020304" pitchFamily="18" charset="0"/>
              </a:rPr>
              <a:t> floor shall be prepared.</a:t>
            </a:r>
          </a:p>
        </p:txBody>
      </p:sp>
    </p:spTree>
    <p:custDataLst>
      <p:tags r:id="rId1"/>
    </p:custDataLst>
    <p:extLst>
      <p:ext uri="{BB962C8B-B14F-4D97-AF65-F5344CB8AC3E}">
        <p14:creationId xmlns:p14="http://schemas.microsoft.com/office/powerpoint/2010/main" val="2700433093"/>
      </p:ext>
    </p:extLst>
  </p:cSld>
  <p:clrMapOvr>
    <a:masterClrMapping/>
  </p:clrMapOvr>
  <mc:AlternateContent xmlns:mc="http://schemas.openxmlformats.org/markup-compatibility/2006" xmlns:p14="http://schemas.microsoft.com/office/powerpoint/2010/main">
    <mc:Choice Requires="p14">
      <p:transition spd="slow" p14:dur="2000" advTm="33646"/>
    </mc:Choice>
    <mc:Fallback xmlns="">
      <p:transition spd="slow" advTm="336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015069" y="2697764"/>
            <a:ext cx="8158688" cy="1754709"/>
          </a:xfrm>
        </p:spPr>
        <p:txBody>
          <a:bodyPr>
            <a:normAutofit/>
          </a:bodyPr>
          <a:lstStyle/>
          <a:p>
            <a:r>
              <a:rPr lang="en-US" sz="4400" b="1" dirty="0">
                <a:solidFill>
                  <a:schemeClr val="accent6"/>
                </a:solidFill>
                <a:latin typeface="Arial Black" panose="020B0604020202020204" pitchFamily="34" charset="0"/>
                <a:cs typeface="Arial Black" panose="020B0604020202020204" pitchFamily="34" charset="0"/>
              </a:rPr>
              <a:t>What officer are nominated and elected?</a:t>
            </a:r>
          </a:p>
        </p:txBody>
      </p:sp>
    </p:spTree>
    <p:extLst>
      <p:ext uri="{BB962C8B-B14F-4D97-AF65-F5344CB8AC3E}">
        <p14:creationId xmlns:p14="http://schemas.microsoft.com/office/powerpoint/2010/main" val="3313920746"/>
      </p:ext>
    </p:extLst>
  </p:cSld>
  <p:clrMapOvr>
    <a:masterClrMapping/>
  </p:clrMapOvr>
  <mc:AlternateContent xmlns:mc="http://schemas.openxmlformats.org/markup-compatibility/2006" xmlns:p14="http://schemas.microsoft.com/office/powerpoint/2010/main">
    <mc:Choice Requires="p14">
      <p:transition spd="slow" p14:dur="2000" advTm="1646"/>
    </mc:Choice>
    <mc:Fallback xmlns="">
      <p:transition spd="slow" advTm="164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13</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officers of this club shall be a president, immediate past president, the vice president(s), secretary, treasurer, membership chairperson, service chairperson, and marketing chairperson..”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Constitution, Article VII, Officers, Section 1. Officers </a:t>
            </a:r>
            <a:endParaRPr lang="en-US" dirty="0"/>
          </a:p>
        </p:txBody>
      </p:sp>
    </p:spTree>
    <p:custDataLst>
      <p:tags r:id="rId1"/>
    </p:custDataLst>
    <p:extLst>
      <p:ext uri="{BB962C8B-B14F-4D97-AF65-F5344CB8AC3E}">
        <p14:creationId xmlns:p14="http://schemas.microsoft.com/office/powerpoint/2010/main" val="3415620133"/>
      </p:ext>
    </p:extLst>
  </p:cSld>
  <p:clrMapOvr>
    <a:masterClrMapping/>
  </p:clrMapOvr>
  <mc:AlternateContent xmlns:mc="http://schemas.openxmlformats.org/markup-compatibility/2006" xmlns:p14="http://schemas.microsoft.com/office/powerpoint/2010/main">
    <mc:Choice Requires="p14">
      <p:transition spd="slow" p14:dur="2000" advTm="53799"/>
    </mc:Choice>
    <mc:Fallback xmlns="">
      <p:transition spd="slow" advTm="5379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6A4AF8-DE14-2D48-87FC-3EFBDEA27DE0}"/>
              </a:ext>
            </a:extLst>
          </p:cNvPr>
          <p:cNvSpPr>
            <a:spLocks noGrp="1"/>
          </p:cNvSpPr>
          <p:nvPr>
            <p:ph type="ftr" sz="quarter" idx="11"/>
          </p:nvPr>
        </p:nvSpPr>
        <p:spPr/>
        <p:txBody>
          <a:bodyPr/>
          <a:lstStyle/>
          <a:p>
            <a:r>
              <a:rPr lang="en-US"/>
              <a:t>Presentation title</a:t>
            </a:r>
            <a:endParaRPr lang="en-US" dirty="0"/>
          </a:p>
        </p:txBody>
      </p:sp>
      <p:sp>
        <p:nvSpPr>
          <p:cNvPr id="3" name="Slide Number Placeholder 2">
            <a:extLst>
              <a:ext uri="{FF2B5EF4-FFF2-40B4-BE49-F238E27FC236}">
                <a16:creationId xmlns:a16="http://schemas.microsoft.com/office/drawing/2014/main" id="{A725FC39-B4DB-EDD9-464C-95EDD4B6B2B0}"/>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11" name="Picture 10" descr="Timeline&#10;&#10;Description automatically generated">
            <a:extLst>
              <a:ext uri="{FF2B5EF4-FFF2-40B4-BE49-F238E27FC236}">
                <a16:creationId xmlns:a16="http://schemas.microsoft.com/office/drawing/2014/main" id="{75D6E4FD-36DE-773A-6631-6052957C31E0}"/>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737903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15</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officers of this club, excluding the immediate past president, shall be elected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By-Laws, Article II, Elections and Filling Vacancies </a:t>
            </a:r>
            <a:endParaRPr lang="en-US" dirty="0"/>
          </a:p>
        </p:txBody>
      </p:sp>
    </p:spTree>
    <p:custDataLst>
      <p:tags r:id="rId1"/>
    </p:custDataLst>
    <p:extLst>
      <p:ext uri="{BB962C8B-B14F-4D97-AF65-F5344CB8AC3E}">
        <p14:creationId xmlns:p14="http://schemas.microsoft.com/office/powerpoint/2010/main" val="92625593"/>
      </p:ext>
    </p:extLst>
  </p:cSld>
  <p:clrMapOvr>
    <a:masterClrMapping/>
  </p:clrMapOvr>
  <mc:AlternateContent xmlns:mc="http://schemas.openxmlformats.org/markup-compatibility/2006" xmlns:p14="http://schemas.microsoft.com/office/powerpoint/2010/main">
    <mc:Choice Requires="p14">
      <p:transition spd="slow" p14:dur="2000" advTm="17128"/>
    </mc:Choice>
    <mc:Fallback xmlns="">
      <p:transition spd="slow" advTm="1712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015069" y="2697764"/>
            <a:ext cx="8158688" cy="1754709"/>
          </a:xfrm>
        </p:spPr>
        <p:txBody>
          <a:bodyPr>
            <a:normAutofit fontScale="90000"/>
          </a:bodyPr>
          <a:lstStyle/>
          <a:p>
            <a:r>
              <a:rPr lang="en-US" sz="4400" b="1" dirty="0">
                <a:solidFill>
                  <a:schemeClr val="accent6"/>
                </a:solidFill>
                <a:latin typeface="Arial Black" panose="020B0604020202020204" pitchFamily="34" charset="0"/>
                <a:cs typeface="Arial Black" panose="020B0604020202020204" pitchFamily="34" charset="0"/>
              </a:rPr>
              <a:t>What officers and </a:t>
            </a:r>
            <a:r>
              <a:rPr lang="en-US" b="1" dirty="0">
                <a:solidFill>
                  <a:schemeClr val="accent6"/>
                </a:solidFill>
                <a:latin typeface="Arial Black" panose="020B0604020202020204" pitchFamily="34" charset="0"/>
                <a:cs typeface="Arial Black" panose="020B0604020202020204" pitchFamily="34" charset="0"/>
              </a:rPr>
              <a:t>directors</a:t>
            </a:r>
            <a:r>
              <a:rPr lang="en-US" sz="4400" b="1" dirty="0">
                <a:solidFill>
                  <a:schemeClr val="accent6"/>
                </a:solidFill>
                <a:latin typeface="Arial Black" panose="020B0604020202020204" pitchFamily="34" charset="0"/>
                <a:cs typeface="Arial Black" panose="020B0604020202020204" pitchFamily="34" charset="0"/>
              </a:rPr>
              <a:t> are nominated and elected?</a:t>
            </a:r>
          </a:p>
        </p:txBody>
      </p:sp>
    </p:spTree>
    <p:extLst>
      <p:ext uri="{BB962C8B-B14F-4D97-AF65-F5344CB8AC3E}">
        <p14:creationId xmlns:p14="http://schemas.microsoft.com/office/powerpoint/2010/main" val="2069127690"/>
      </p:ext>
    </p:extLst>
  </p:cSld>
  <p:clrMapOvr>
    <a:masterClrMapping/>
  </p:clrMapOvr>
  <mc:AlternateContent xmlns:mc="http://schemas.openxmlformats.org/markup-compatibility/2006" xmlns:p14="http://schemas.microsoft.com/office/powerpoint/2010/main">
    <mc:Choice Requires="p14">
      <p:transition spd="slow" p14:dur="2000" advTm="1997"/>
    </mc:Choice>
    <mc:Fallback xmlns="">
      <p:transition spd="slow" advTm="199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17</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members of the board of directors shall be club officers, Lion tamer (optional), tail twister (optional), club LCIF coordinator, program coordinator, safety officer (optional), branch president, if so designated, Leo Advisor, if so designated and all other elected directors and/or chairpersons.”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Constitution, Article VIII, Board of Directors, Section 1. Members </a:t>
            </a:r>
            <a:endParaRPr lang="en-US" dirty="0"/>
          </a:p>
        </p:txBody>
      </p:sp>
    </p:spTree>
    <p:custDataLst>
      <p:tags r:id="rId1"/>
    </p:custDataLst>
    <p:extLst>
      <p:ext uri="{BB962C8B-B14F-4D97-AF65-F5344CB8AC3E}">
        <p14:creationId xmlns:p14="http://schemas.microsoft.com/office/powerpoint/2010/main" val="3766718990"/>
      </p:ext>
    </p:extLst>
  </p:cSld>
  <p:clrMapOvr>
    <a:masterClrMapping/>
  </p:clrMapOvr>
  <mc:AlternateContent xmlns:mc="http://schemas.openxmlformats.org/markup-compatibility/2006" xmlns:p14="http://schemas.microsoft.com/office/powerpoint/2010/main">
    <mc:Choice Requires="p14">
      <p:transition spd="slow" p14:dur="2000" advTm="75102"/>
    </mc:Choice>
    <mc:Fallback xmlns="">
      <p:transition spd="slow" advTm="7510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18</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u="dbl" dirty="0">
                <a:effectLst/>
                <a:latin typeface="Calibri" panose="020F0502020204030204" pitchFamily="34" charset="0"/>
                <a:ea typeface="Calibri" panose="020F0502020204030204" pitchFamily="34" charset="0"/>
                <a:cs typeface="Times New Roman" panose="02020603050405020304" pitchFamily="18" charset="0"/>
              </a:rPr>
              <a:t>One-half of the directors shall be elected annually and shall take office on the July 1st next following their election, and shall hold office for two (2) years from that time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or until their successors shall have been elected and qualified,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with the exception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that at the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first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election held after the adoption of this constitution and by-laws, one half of the directors shall be elected for two year terms and the other one-half of the directors shall be elected for one year terms.”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By-Laws, Article II, Section 2. DIRECTORS ELECTION </a:t>
            </a:r>
            <a:endParaRPr lang="en-US" dirty="0"/>
          </a:p>
        </p:txBody>
      </p:sp>
    </p:spTree>
    <p:custDataLst>
      <p:tags r:id="rId1"/>
    </p:custDataLst>
    <p:extLst>
      <p:ext uri="{BB962C8B-B14F-4D97-AF65-F5344CB8AC3E}">
        <p14:creationId xmlns:p14="http://schemas.microsoft.com/office/powerpoint/2010/main" val="2266926044"/>
      </p:ext>
    </p:extLst>
  </p:cSld>
  <p:clrMapOvr>
    <a:masterClrMapping/>
  </p:clrMapOvr>
  <mc:AlternateContent xmlns:mc="http://schemas.openxmlformats.org/markup-compatibility/2006" xmlns:p14="http://schemas.microsoft.com/office/powerpoint/2010/main">
    <mc:Choice Requires="p14">
      <p:transition spd="slow" p14:dur="2000" advTm="104111"/>
    </mc:Choice>
    <mc:Fallback xmlns="">
      <p:transition spd="slow" advTm="10411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19</a:t>
            </a:fld>
            <a:endParaRPr lang="en-US" dirty="0"/>
          </a:p>
        </p:txBody>
      </p:sp>
      <p:sp>
        <p:nvSpPr>
          <p:cNvPr id="10" name="Content Placeholder 9">
            <a:extLst>
              <a:ext uri="{FF2B5EF4-FFF2-40B4-BE49-F238E27FC236}">
                <a16:creationId xmlns:a16="http://schemas.microsoft.com/office/drawing/2014/main" id="{4B3EAA19-A435-CBAE-8BEE-141CBE9D5466}"/>
              </a:ext>
            </a:extLst>
          </p:cNvPr>
          <p:cNvSpPr>
            <a:spLocks noGrp="1"/>
          </p:cNvSpPr>
          <p:nvPr>
            <p:ph sz="half" idx="2"/>
          </p:nvPr>
        </p:nvSpPr>
        <p:spPr>
          <a:xfrm>
            <a:off x="4009938" y="2726422"/>
            <a:ext cx="6744748" cy="3149445"/>
          </a:xfrm>
        </p:spPr>
        <p:txBody>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“They and the other past presidents shall serve as mentors to the club president and vice presidents and serve as the club LCIF coordinator unless another Lion is appointed to this position.”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16" name="Content Placeholder 15">
            <a:extLst>
              <a:ext uri="{FF2B5EF4-FFF2-40B4-BE49-F238E27FC236}">
                <a16:creationId xmlns:a16="http://schemas.microsoft.com/office/drawing/2014/main" id="{D506C525-5EEB-07A9-FF94-8A9CEDB6CA68}"/>
              </a:ext>
            </a:extLst>
          </p:cNvPr>
          <p:cNvSpPr>
            <a:spLocks noGrp="1"/>
          </p:cNvSpPr>
          <p:nvPr>
            <p:ph sz="quarter" idx="4"/>
          </p:nvPr>
        </p:nvSpPr>
        <p:spPr>
          <a:xfrm>
            <a:off x="4009938" y="860789"/>
            <a:ext cx="6744748" cy="1303571"/>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Standard Club By-Laws, Article III, Duties of Officers, Section 2. Immediate Past President </a:t>
            </a:r>
            <a:endParaRPr lang="en-US" dirty="0"/>
          </a:p>
        </p:txBody>
      </p:sp>
    </p:spTree>
    <p:custDataLst>
      <p:tags r:id="rId1"/>
    </p:custDataLst>
    <p:extLst>
      <p:ext uri="{BB962C8B-B14F-4D97-AF65-F5344CB8AC3E}">
        <p14:creationId xmlns:p14="http://schemas.microsoft.com/office/powerpoint/2010/main" val="4095849054"/>
      </p:ext>
    </p:extLst>
  </p:cSld>
  <p:clrMapOvr>
    <a:masterClrMapping/>
  </p:clrMapOvr>
  <mc:AlternateContent xmlns:mc="http://schemas.openxmlformats.org/markup-compatibility/2006" xmlns:p14="http://schemas.microsoft.com/office/powerpoint/2010/main">
    <mc:Choice Requires="p14">
      <p:transition spd="slow" p14:dur="2000" advTm="37127"/>
    </mc:Choice>
    <mc:Fallback xmlns="">
      <p:transition spd="slow" advTm="3712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679535" y="855444"/>
            <a:ext cx="10671048" cy="1068794"/>
          </a:xfrm>
        </p:spPr>
        <p:txBody>
          <a:bodyPr/>
          <a:lstStyle/>
          <a:p>
            <a:r>
              <a:rPr lang="en-US" dirty="0"/>
              <a:t>How many officers does the club have?</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r>
              <a:rPr lang="en-US" dirty="0"/>
              <a:t>Presentation title</a:t>
            </a:r>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20</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1031858" y="1915848"/>
            <a:ext cx="10075165" cy="4053152"/>
          </a:xfrm>
        </p:spPr>
        <p:txBody>
          <a:bodyPr anchor="t" anchorCtr="1"/>
          <a:lstStyle/>
          <a:p>
            <a:pPr algn="l">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From the Standard constitution and by laws - Officers</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President – the Global Action Team Chairperson, GAT</a:t>
            </a:r>
          </a:p>
          <a:p>
            <a:pPr marL="342900" indent="-342900" algn="l">
              <a:lnSpc>
                <a:spcPct val="107000"/>
              </a:lnSpc>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1</a:t>
            </a:r>
            <a:r>
              <a:rPr lang="en-US" baseline="30000" dirty="0">
                <a:latin typeface="Calibri" panose="020F0502020204030204" pitchFamily="34" charset="0"/>
                <a:ea typeface="Calibri" panose="020F0502020204030204" pitchFamily="34" charset="0"/>
                <a:cs typeface="Times New Roman" panose="02020603050405020304" pitchFamily="18" charset="0"/>
              </a:rPr>
              <a:t>st</a:t>
            </a:r>
            <a:r>
              <a:rPr lang="en-US" dirty="0">
                <a:latin typeface="Calibri" panose="020F0502020204030204" pitchFamily="34" charset="0"/>
                <a:ea typeface="Calibri" panose="020F0502020204030204" pitchFamily="34" charset="0"/>
                <a:cs typeface="Times New Roman" panose="02020603050405020304" pitchFamily="18" charset="0"/>
              </a:rPr>
              <a:t> Vice President – Global Leadership Team Chairperson, GLT</a:t>
            </a:r>
          </a:p>
          <a:p>
            <a:pPr marL="342900" indent="-342900" algn="l">
              <a:lnSpc>
                <a:spcPct val="107000"/>
              </a:lnSpc>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Global Membership Team Chairperson, </a:t>
            </a:r>
            <a:r>
              <a:rPr lang="en-US" dirty="0">
                <a:latin typeface="Calibri" panose="020F0502020204030204" pitchFamily="34" charset="0"/>
                <a:ea typeface="Calibri" panose="020F0502020204030204" pitchFamily="34" charset="0"/>
                <a:cs typeface="Times New Roman" panose="02020603050405020304" pitchFamily="18" charset="0"/>
              </a:rPr>
              <a:t>GMT (2</a:t>
            </a:r>
            <a:r>
              <a:rPr lang="en-US" baseline="30000" dirty="0">
                <a:latin typeface="Calibri" panose="020F0502020204030204" pitchFamily="34" charset="0"/>
                <a:ea typeface="Calibri" panose="020F0502020204030204" pitchFamily="34" charset="0"/>
                <a:cs typeface="Times New Roman" panose="02020603050405020304" pitchFamily="18" charset="0"/>
              </a:rPr>
              <a:t>nd</a:t>
            </a:r>
            <a:r>
              <a:rPr lang="en-US" dirty="0">
                <a:latin typeface="Calibri" panose="020F0502020204030204" pitchFamily="34" charset="0"/>
                <a:ea typeface="Calibri" panose="020F0502020204030204" pitchFamily="34" charset="0"/>
                <a:cs typeface="Times New Roman" panose="02020603050405020304" pitchFamily="18" charset="0"/>
              </a:rPr>
              <a:t> VP)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lnSpc>
                <a:spcPct val="107000"/>
              </a:lnSpc>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Global Service Team Chairperson, GST (3</a:t>
            </a:r>
            <a:r>
              <a:rPr lang="en-US" baseline="30000" dirty="0">
                <a:latin typeface="Calibri" panose="020F0502020204030204" pitchFamily="34" charset="0"/>
                <a:ea typeface="Calibri" panose="020F0502020204030204" pitchFamily="34" charset="0"/>
                <a:cs typeface="Times New Roman" panose="02020603050405020304" pitchFamily="18" charset="0"/>
              </a:rPr>
              <a:t>rd</a:t>
            </a:r>
            <a:r>
              <a:rPr lang="en-US" dirty="0">
                <a:latin typeface="Calibri" panose="020F0502020204030204" pitchFamily="34" charset="0"/>
                <a:ea typeface="Calibri" panose="020F0502020204030204" pitchFamily="34" charset="0"/>
                <a:cs typeface="Times New Roman" panose="02020603050405020304" pitchFamily="18" charset="0"/>
              </a:rPr>
              <a:t> VP) </a:t>
            </a:r>
          </a:p>
          <a:p>
            <a:pPr marL="342900" indent="-342900" algn="l">
              <a:lnSpc>
                <a:spcPct val="107000"/>
              </a:lnSpc>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Secretary</a:t>
            </a:r>
          </a:p>
          <a:p>
            <a:pPr marL="342900" indent="-342900" algn="l">
              <a:lnSpc>
                <a:spcPct val="107000"/>
              </a:lnSpc>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Treasurer</a:t>
            </a:r>
          </a:p>
          <a:p>
            <a:pPr marL="342900" indent="-342900" algn="l">
              <a:lnSpc>
                <a:spcPct val="107000"/>
              </a:lnSpc>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Marketing Chairperson</a:t>
            </a:r>
          </a:p>
          <a:p>
            <a:pPr marL="342900" indent="-342900" algn="l">
              <a:lnSpc>
                <a:spcPct val="107000"/>
              </a:lnSpc>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Immediate Past President (LCIF Coordinator)</a:t>
            </a:r>
          </a:p>
        </p:txBody>
      </p:sp>
    </p:spTree>
    <p:custDataLst>
      <p:tags r:id="rId1"/>
    </p:custDataLst>
    <p:extLst>
      <p:ext uri="{BB962C8B-B14F-4D97-AF65-F5344CB8AC3E}">
        <p14:creationId xmlns:p14="http://schemas.microsoft.com/office/powerpoint/2010/main" val="3843797374"/>
      </p:ext>
    </p:extLst>
  </p:cSld>
  <p:clrMapOvr>
    <a:masterClrMapping/>
  </p:clrMapOvr>
  <mc:AlternateContent xmlns:mc="http://schemas.openxmlformats.org/markup-compatibility/2006" xmlns:p14="http://schemas.microsoft.com/office/powerpoint/2010/main">
    <mc:Choice Requires="p14">
      <p:transition spd="slow" p14:dur="2000" advTm="17927"/>
    </mc:Choice>
    <mc:Fallback xmlns="">
      <p:transition spd="slow" advTm="1792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679535" y="855444"/>
            <a:ext cx="10671048" cy="1068794"/>
          </a:xfrm>
        </p:spPr>
        <p:txBody>
          <a:bodyPr/>
          <a:lstStyle/>
          <a:p>
            <a:r>
              <a:rPr lang="en-US" dirty="0"/>
              <a:t>Additional Board members to be nominated?</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r>
              <a:rPr lang="en-US"/>
              <a:t>Presentation title</a:t>
            </a:r>
            <a:endParaRPr lang="en-US" dirty="0"/>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21</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1031859" y="2072080"/>
            <a:ext cx="9966400" cy="3506599"/>
          </a:xfrm>
        </p:spPr>
        <p:txBody>
          <a:bodyPr anchor="t" anchorCtr="1"/>
          <a:lstStyle/>
          <a:p>
            <a:pPr algn="l">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Board of directors</a:t>
            </a:r>
          </a:p>
          <a:p>
            <a:pPr marL="285750" indent="-285750" algn="l">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Lion Tamer (optional)</a:t>
            </a:r>
          </a:p>
          <a:p>
            <a:pPr marL="285750" indent="-285750" algn="l">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Tail Twister (Optional)</a:t>
            </a:r>
          </a:p>
          <a:p>
            <a:pPr marL="285750" indent="-285750" algn="l">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Club LCIF Coordinator (optional, if not the immediate past president)</a:t>
            </a:r>
          </a:p>
          <a:p>
            <a:pPr marL="285750" indent="-285750" algn="l">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Program coordinator (required)</a:t>
            </a:r>
          </a:p>
          <a:p>
            <a:pPr marL="285750" indent="-285750" algn="l">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Safety officer (optional)</a:t>
            </a:r>
          </a:p>
          <a:p>
            <a:pPr marL="285750" indent="-285750" algn="l">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Branch president (if a branch exists and designated)</a:t>
            </a:r>
          </a:p>
          <a:p>
            <a:pPr marL="285750" indent="-285750" algn="l">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1</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club director #1 (optional)</a:t>
            </a:r>
          </a:p>
          <a:p>
            <a:pPr marL="285750" indent="-285750" algn="l">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1</a:t>
            </a:r>
            <a:r>
              <a:rPr lang="en-US" baseline="30000" dirty="0">
                <a:latin typeface="Calibri" panose="020F0502020204030204" pitchFamily="34" charset="0"/>
                <a:ea typeface="Calibri" panose="020F0502020204030204" pitchFamily="34" charset="0"/>
                <a:cs typeface="Times New Roman" panose="02020603050405020304" pitchFamily="18" charset="0"/>
              </a:rPr>
              <a:t>st</a:t>
            </a:r>
            <a:r>
              <a:rPr lang="en-US" dirty="0">
                <a:latin typeface="Calibri" panose="020F0502020204030204" pitchFamily="34" charset="0"/>
                <a:ea typeface="Calibri" panose="020F0502020204030204" pitchFamily="34" charset="0"/>
                <a:cs typeface="Times New Roman" panose="02020603050405020304" pitchFamily="18" charset="0"/>
              </a:rPr>
              <a:t> year club director #2 (optional)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90725445"/>
      </p:ext>
    </p:extLst>
  </p:cSld>
  <p:clrMapOvr>
    <a:masterClrMapping/>
  </p:clrMapOvr>
  <mc:AlternateContent xmlns:mc="http://schemas.openxmlformats.org/markup-compatibility/2006" xmlns:p14="http://schemas.microsoft.com/office/powerpoint/2010/main">
    <mc:Choice Requires="p14">
      <p:transition spd="slow" p14:dur="2000" advTm="74071"/>
    </mc:Choice>
    <mc:Fallback xmlns="">
      <p:transition spd="slow" advTm="740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p:cTn id="23"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p:cTn id="39"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 calcmode="lin" valueType="num">
                                      <p:cBhvr>
                                        <p:cTn id="47"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2">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 calcmode="lin" valueType="num">
                                      <p:cBhvr>
                                        <p:cTn id="55"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 calcmode="lin" valueType="num">
                                      <p:cBhvr>
                                        <p:cTn id="63"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4"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65"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66"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679535" y="855444"/>
            <a:ext cx="10671048" cy="1068794"/>
          </a:xfrm>
        </p:spPr>
        <p:txBody>
          <a:bodyPr/>
          <a:lstStyle/>
          <a:p>
            <a:r>
              <a:rPr lang="en-US" dirty="0"/>
              <a:t>How many Board members does the club have?</a:t>
            </a:r>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22</a:t>
            </a:fld>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a:xfrm>
            <a:off x="1031859" y="1702964"/>
            <a:ext cx="10049998" cy="4266036"/>
          </a:xfrm>
        </p:spPr>
        <p:txBody>
          <a:bodyPr anchor="t" anchorCtr="1"/>
          <a:lstStyle/>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8 Officers plus</a:t>
            </a: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Lion Tamer (optional)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Tail Twister (Optional)</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Club LCIF Coordinator (optional, if not the immediate past president)</a:t>
            </a: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Program coordinator (required)</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Safety officer (optional)</a:t>
            </a: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Branch president (if a branch exists and designated)</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1</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club director #1 (optional)</a:t>
            </a: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1</a:t>
            </a:r>
            <a:r>
              <a:rPr lang="en-US" baseline="30000" dirty="0">
                <a:latin typeface="Calibri" panose="020F0502020204030204" pitchFamily="34" charset="0"/>
                <a:ea typeface="Calibri" panose="020F0502020204030204" pitchFamily="34" charset="0"/>
                <a:cs typeface="Times New Roman" panose="02020603050405020304" pitchFamily="18" charset="0"/>
              </a:rPr>
              <a:t>st</a:t>
            </a:r>
            <a:r>
              <a:rPr lang="en-US" dirty="0">
                <a:latin typeface="Calibri" panose="020F0502020204030204" pitchFamily="34" charset="0"/>
                <a:ea typeface="Calibri" panose="020F0502020204030204" pitchFamily="34" charset="0"/>
                <a:cs typeface="Times New Roman" panose="02020603050405020304" pitchFamily="18" charset="0"/>
              </a:rPr>
              <a:t> year club director #2 (optional)</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2</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Club Director #1 (would serve 2</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if already elected)</a:t>
            </a:r>
          </a:p>
          <a:p>
            <a:pPr marL="342900" indent="-342900" algn="l">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2</a:t>
            </a:r>
            <a:r>
              <a:rPr lang="en-US" baseline="30000" dirty="0">
                <a:latin typeface="Calibri" panose="020F0502020204030204" pitchFamily="34" charset="0"/>
                <a:ea typeface="Calibri" panose="020F0502020204030204" pitchFamily="34" charset="0"/>
                <a:cs typeface="Times New Roman" panose="02020603050405020304" pitchFamily="18" charset="0"/>
              </a:rPr>
              <a:t>nd</a:t>
            </a:r>
            <a:r>
              <a:rPr lang="en-US" dirty="0">
                <a:latin typeface="Calibri" panose="020F0502020204030204" pitchFamily="34" charset="0"/>
                <a:ea typeface="Calibri" panose="020F0502020204030204" pitchFamily="34" charset="0"/>
                <a:cs typeface="Times New Roman" panose="02020603050405020304" pitchFamily="18" charset="0"/>
              </a:rPr>
              <a:t> Year club director #2 (would serve 2</a:t>
            </a:r>
            <a:r>
              <a:rPr lang="en-US" baseline="30000" dirty="0">
                <a:latin typeface="Calibri" panose="020F0502020204030204" pitchFamily="34" charset="0"/>
                <a:ea typeface="Calibri" panose="020F0502020204030204" pitchFamily="34" charset="0"/>
                <a:cs typeface="Times New Roman" panose="02020603050405020304" pitchFamily="18" charset="0"/>
              </a:rPr>
              <a:t>nd</a:t>
            </a:r>
            <a:r>
              <a:rPr lang="en-US" dirty="0">
                <a:latin typeface="Calibri" panose="020F0502020204030204" pitchFamily="34" charset="0"/>
                <a:ea typeface="Calibri" panose="020F0502020204030204" pitchFamily="34" charset="0"/>
                <a:cs typeface="Times New Roman" panose="02020603050405020304" pitchFamily="18" charset="0"/>
              </a:rPr>
              <a:t> year if already elected)</a:t>
            </a:r>
          </a:p>
          <a:p>
            <a:pPr marL="342900" indent="-342900" algn="l">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Others </a:t>
            </a:r>
          </a:p>
        </p:txBody>
      </p:sp>
    </p:spTree>
    <p:custDataLst>
      <p:tags r:id="rId1"/>
    </p:custDataLst>
    <p:extLst>
      <p:ext uri="{BB962C8B-B14F-4D97-AF65-F5344CB8AC3E}">
        <p14:creationId xmlns:p14="http://schemas.microsoft.com/office/powerpoint/2010/main" val="3955454253"/>
      </p:ext>
    </p:extLst>
  </p:cSld>
  <p:clrMapOvr>
    <a:masterClrMapping/>
  </p:clrMapOvr>
  <mc:AlternateContent xmlns:mc="http://schemas.openxmlformats.org/markup-compatibility/2006" xmlns:p14="http://schemas.microsoft.com/office/powerpoint/2010/main">
    <mc:Choice Requires="p14">
      <p:transition spd="slow" p14:dur="2000" advTm="23232"/>
    </mc:Choice>
    <mc:Fallback xmlns="">
      <p:transition spd="slow" advTm="232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 calcmode="lin" valueType="num">
                                      <p:cBhvr>
                                        <p:cTn id="7" dur="10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11" end="11"/>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11" end="11"/>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p:txBody>
          <a:bodyPr/>
          <a:lstStyle/>
          <a:p>
            <a:r>
              <a:rPr lang="en-US" dirty="0"/>
              <a:t>TIMELINE</a:t>
            </a:r>
          </a:p>
        </p:txBody>
      </p:sp>
      <p:sp>
        <p:nvSpPr>
          <p:cNvPr id="175" name="Slide Number Placeholder 174">
            <a:extLst>
              <a:ext uri="{FF2B5EF4-FFF2-40B4-BE49-F238E27FC236}">
                <a16:creationId xmlns:a16="http://schemas.microsoft.com/office/drawing/2014/main" id="{1DECFA06-D307-B47D-DA95-31161374AD30}"/>
              </a:ext>
            </a:extLst>
          </p:cNvPr>
          <p:cNvSpPr>
            <a:spLocks noGrp="1"/>
          </p:cNvSpPr>
          <p:nvPr>
            <p:ph type="sldNum" sz="quarter" idx="12"/>
          </p:nvPr>
        </p:nvSpPr>
        <p:spPr/>
        <p:txBody>
          <a:bodyPr/>
          <a:lstStyle/>
          <a:p>
            <a:fld id="{48F63A3B-78C7-47BE-AE5E-E10140E04643}" type="slidenum">
              <a:rPr lang="en-US" smtClean="0"/>
              <a:pPr/>
              <a:t>23</a:t>
            </a:fld>
            <a:endParaRPr lang="en-US" dirty="0"/>
          </a:p>
        </p:txBody>
      </p:sp>
      <p:sp>
        <p:nvSpPr>
          <p:cNvPr id="56" name="Text Placeholder 55">
            <a:extLst>
              <a:ext uri="{FF2B5EF4-FFF2-40B4-BE49-F238E27FC236}">
                <a16:creationId xmlns:a16="http://schemas.microsoft.com/office/drawing/2014/main" id="{42027341-30B3-44DB-373E-60B96EBF2043}"/>
              </a:ext>
            </a:extLst>
          </p:cNvPr>
          <p:cNvSpPr>
            <a:spLocks noGrp="1"/>
          </p:cNvSpPr>
          <p:nvPr>
            <p:ph type="body" idx="1"/>
          </p:nvPr>
        </p:nvSpPr>
        <p:spPr/>
        <p:txBody>
          <a:bodyPr/>
          <a:lstStyle/>
          <a:p>
            <a:pPr lvl="0"/>
            <a:r>
              <a:rPr lang="en-US" dirty="0"/>
              <a:t>January</a:t>
            </a:r>
          </a:p>
        </p:txBody>
      </p:sp>
      <p:sp>
        <p:nvSpPr>
          <p:cNvPr id="57" name="Text Placeholder 56">
            <a:extLst>
              <a:ext uri="{FF2B5EF4-FFF2-40B4-BE49-F238E27FC236}">
                <a16:creationId xmlns:a16="http://schemas.microsoft.com/office/drawing/2014/main" id="{49B99446-8DB8-EAE8-ADEB-8E02F160B106}"/>
              </a:ext>
            </a:extLst>
          </p:cNvPr>
          <p:cNvSpPr>
            <a:spLocks noGrp="1"/>
          </p:cNvSpPr>
          <p:nvPr>
            <p:ph type="body" sz="quarter" idx="3"/>
          </p:nvPr>
        </p:nvSpPr>
        <p:spPr/>
        <p:txBody>
          <a:bodyPr/>
          <a:lstStyle/>
          <a:p>
            <a:pPr lvl="0"/>
            <a:r>
              <a:rPr lang="en-US" dirty="0" err="1"/>
              <a:t>february</a:t>
            </a:r>
            <a:endParaRPr lang="en-US" dirty="0"/>
          </a:p>
        </p:txBody>
      </p:sp>
      <p:sp>
        <p:nvSpPr>
          <p:cNvPr id="58" name="Text Placeholder 57">
            <a:extLst>
              <a:ext uri="{FF2B5EF4-FFF2-40B4-BE49-F238E27FC236}">
                <a16:creationId xmlns:a16="http://schemas.microsoft.com/office/drawing/2014/main" id="{4F1381C5-2C37-6542-2CC4-2EBF6B0C41D4}"/>
              </a:ext>
            </a:extLst>
          </p:cNvPr>
          <p:cNvSpPr>
            <a:spLocks noGrp="1"/>
          </p:cNvSpPr>
          <p:nvPr>
            <p:ph type="body" sz="quarter" idx="13"/>
          </p:nvPr>
        </p:nvSpPr>
        <p:spPr/>
        <p:txBody>
          <a:bodyPr/>
          <a:lstStyle/>
          <a:p>
            <a:pPr lvl="0"/>
            <a:r>
              <a:rPr lang="en-US" dirty="0"/>
              <a:t>March</a:t>
            </a:r>
          </a:p>
        </p:txBody>
      </p:sp>
      <p:sp>
        <p:nvSpPr>
          <p:cNvPr id="59" name="Text Placeholder 58">
            <a:extLst>
              <a:ext uri="{FF2B5EF4-FFF2-40B4-BE49-F238E27FC236}">
                <a16:creationId xmlns:a16="http://schemas.microsoft.com/office/drawing/2014/main" id="{9348E88D-CFB1-4BF1-41EC-723BBD602AF2}"/>
              </a:ext>
            </a:extLst>
          </p:cNvPr>
          <p:cNvSpPr>
            <a:spLocks noGrp="1"/>
          </p:cNvSpPr>
          <p:nvPr>
            <p:ph type="body" sz="quarter" idx="15"/>
          </p:nvPr>
        </p:nvSpPr>
        <p:spPr/>
        <p:txBody>
          <a:bodyPr/>
          <a:lstStyle/>
          <a:p>
            <a:pPr lvl="0"/>
            <a:r>
              <a:rPr lang="en-US" dirty="0"/>
              <a:t>April/may</a:t>
            </a:r>
          </a:p>
        </p:txBody>
      </p:sp>
      <p:sp>
        <p:nvSpPr>
          <p:cNvPr id="60" name="Text Placeholder 59">
            <a:extLst>
              <a:ext uri="{FF2B5EF4-FFF2-40B4-BE49-F238E27FC236}">
                <a16:creationId xmlns:a16="http://schemas.microsoft.com/office/drawing/2014/main" id="{E1B218F5-E615-C534-C7FC-E55781596535}"/>
              </a:ext>
            </a:extLst>
          </p:cNvPr>
          <p:cNvSpPr>
            <a:spLocks noGrp="1"/>
          </p:cNvSpPr>
          <p:nvPr>
            <p:ph type="body" sz="quarter" idx="17"/>
          </p:nvPr>
        </p:nvSpPr>
        <p:spPr/>
        <p:txBody>
          <a:bodyPr/>
          <a:lstStyle/>
          <a:p>
            <a:pPr lvl="0"/>
            <a:r>
              <a:rPr lang="en-US" dirty="0"/>
              <a:t>July 1</a:t>
            </a:r>
          </a:p>
        </p:txBody>
      </p:sp>
      <p:sp>
        <p:nvSpPr>
          <p:cNvPr id="24" name="Text Placeholder 23">
            <a:extLst>
              <a:ext uri="{FF2B5EF4-FFF2-40B4-BE49-F238E27FC236}">
                <a16:creationId xmlns:a16="http://schemas.microsoft.com/office/drawing/2014/main" id="{A3BF8E55-B2B9-104D-F277-08902534735D}"/>
              </a:ext>
            </a:extLst>
          </p:cNvPr>
          <p:cNvSpPr>
            <a:spLocks noGrp="1"/>
          </p:cNvSpPr>
          <p:nvPr>
            <p:ph type="body" sz="quarter" idx="18"/>
          </p:nvPr>
        </p:nvSpPr>
        <p:spPr>
          <a:xfrm>
            <a:off x="731939" y="4326565"/>
            <a:ext cx="1993392" cy="1076840"/>
          </a:xfrm>
        </p:spPr>
        <p:txBody>
          <a:bodyPr/>
          <a:lstStyle/>
          <a:p>
            <a:pPr lvl="0"/>
            <a:r>
              <a:rPr lang="en-US" dirty="0"/>
              <a:t>President forms nominating committee</a:t>
            </a:r>
          </a:p>
        </p:txBody>
      </p:sp>
      <p:sp>
        <p:nvSpPr>
          <p:cNvPr id="25" name="Text Placeholder 24">
            <a:extLst>
              <a:ext uri="{FF2B5EF4-FFF2-40B4-BE49-F238E27FC236}">
                <a16:creationId xmlns:a16="http://schemas.microsoft.com/office/drawing/2014/main" id="{BCE9DA14-62AB-A857-6387-1F5D330B3F36}"/>
              </a:ext>
            </a:extLst>
          </p:cNvPr>
          <p:cNvSpPr>
            <a:spLocks noGrp="1"/>
          </p:cNvSpPr>
          <p:nvPr>
            <p:ph type="body" sz="quarter" idx="19"/>
          </p:nvPr>
        </p:nvSpPr>
        <p:spPr>
          <a:xfrm>
            <a:off x="2912561" y="4316695"/>
            <a:ext cx="1993392" cy="1076840"/>
          </a:xfrm>
        </p:spPr>
        <p:txBody>
          <a:bodyPr/>
          <a:lstStyle/>
          <a:p>
            <a:pPr lvl="0"/>
            <a:r>
              <a:rPr lang="en-US" dirty="0"/>
              <a:t>Nominating committee works on a slate of officers to present while the board of directors sets election date and gives 14-day notice.</a:t>
            </a:r>
          </a:p>
        </p:txBody>
      </p:sp>
      <p:sp>
        <p:nvSpPr>
          <p:cNvPr id="26" name="Text Placeholder 25">
            <a:extLst>
              <a:ext uri="{FF2B5EF4-FFF2-40B4-BE49-F238E27FC236}">
                <a16:creationId xmlns:a16="http://schemas.microsoft.com/office/drawing/2014/main" id="{710CB940-D45B-59F1-06E5-9CC94100EF05}"/>
              </a:ext>
            </a:extLst>
          </p:cNvPr>
          <p:cNvSpPr>
            <a:spLocks noGrp="1"/>
          </p:cNvSpPr>
          <p:nvPr>
            <p:ph type="body" sz="quarter" idx="20"/>
          </p:nvPr>
        </p:nvSpPr>
        <p:spPr>
          <a:xfrm>
            <a:off x="5139784" y="4302032"/>
            <a:ext cx="1993392" cy="995196"/>
          </a:xfrm>
        </p:spPr>
        <p:txBody>
          <a:bodyPr/>
          <a:lstStyle/>
          <a:p>
            <a:pPr lvl="0"/>
            <a:r>
              <a:rPr lang="en-US" dirty="0"/>
              <a:t>Nomination meeting is held  - committee presents and nominations from the floor are accepted</a:t>
            </a:r>
          </a:p>
        </p:txBody>
      </p:sp>
      <p:sp>
        <p:nvSpPr>
          <p:cNvPr id="27" name="Text Placeholder 26">
            <a:extLst>
              <a:ext uri="{FF2B5EF4-FFF2-40B4-BE49-F238E27FC236}">
                <a16:creationId xmlns:a16="http://schemas.microsoft.com/office/drawing/2014/main" id="{A0DA38E3-68A2-4FF9-022B-BA0DF832B1DB}"/>
              </a:ext>
            </a:extLst>
          </p:cNvPr>
          <p:cNvSpPr>
            <a:spLocks noGrp="1"/>
          </p:cNvSpPr>
          <p:nvPr>
            <p:ph type="body" sz="quarter" idx="21"/>
          </p:nvPr>
        </p:nvSpPr>
        <p:spPr>
          <a:xfrm>
            <a:off x="7308756" y="4250445"/>
            <a:ext cx="1993392" cy="913552"/>
          </a:xfrm>
        </p:spPr>
        <p:txBody>
          <a:bodyPr/>
          <a:lstStyle/>
          <a:p>
            <a:pPr lvl="0"/>
            <a:r>
              <a:rPr lang="en-US" dirty="0"/>
              <a:t>Board of Directors announces the candidates and date of election 14 day prior to election is held.</a:t>
            </a:r>
          </a:p>
          <a:p>
            <a:pPr lvl="0"/>
            <a:r>
              <a:rPr lang="en-US" dirty="0"/>
              <a:t> Election held and results are reported</a:t>
            </a:r>
          </a:p>
        </p:txBody>
      </p:sp>
      <p:sp>
        <p:nvSpPr>
          <p:cNvPr id="28" name="Text Placeholder 27">
            <a:extLst>
              <a:ext uri="{FF2B5EF4-FFF2-40B4-BE49-F238E27FC236}">
                <a16:creationId xmlns:a16="http://schemas.microsoft.com/office/drawing/2014/main" id="{B72BD1AE-7290-BA6E-18FB-8181C0D13E7C}"/>
              </a:ext>
            </a:extLst>
          </p:cNvPr>
          <p:cNvSpPr>
            <a:spLocks noGrp="1"/>
          </p:cNvSpPr>
          <p:nvPr>
            <p:ph type="body" sz="quarter" idx="22"/>
          </p:nvPr>
        </p:nvSpPr>
        <p:spPr>
          <a:xfrm>
            <a:off x="9547629" y="4306825"/>
            <a:ext cx="1993392" cy="913552"/>
          </a:xfrm>
        </p:spPr>
        <p:txBody>
          <a:bodyPr/>
          <a:lstStyle/>
          <a:p>
            <a:pPr lvl="0"/>
            <a:r>
              <a:rPr lang="en-US" dirty="0"/>
              <a:t>New officers take office</a:t>
            </a:r>
          </a:p>
        </p:txBody>
      </p:sp>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669440"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02887943"/>
      </p:ext>
    </p:extLst>
  </p:cSld>
  <p:clrMapOvr>
    <a:masterClrMapping/>
  </p:clrMapOvr>
  <mc:AlternateContent xmlns:mc="http://schemas.openxmlformats.org/markup-compatibility/2006" xmlns:p14="http://schemas.microsoft.com/office/powerpoint/2010/main">
    <mc:Choice Requires="p14">
      <p:transition spd="slow" p14:dur="2000" advTm="44934"/>
    </mc:Choice>
    <mc:Fallback xmlns="">
      <p:transition spd="slow" advTm="449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anim calcmode="lin" valueType="num">
                                      <p:cBhvr>
                                        <p:cTn id="8"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fade">
                                      <p:cBhvr>
                                        <p:cTn id="14" dur="1000"/>
                                        <p:tgtEl>
                                          <p:spTgt spid="25">
                                            <p:txEl>
                                              <p:pRg st="0" end="0"/>
                                            </p:txEl>
                                          </p:spTgt>
                                        </p:tgtEl>
                                      </p:cBhvr>
                                    </p:animEffect>
                                    <p:anim calcmode="lin" valueType="num">
                                      <p:cBhvr>
                                        <p:cTn id="15"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animEffect transition="in" filter="fade">
                                      <p:cBhvr>
                                        <p:cTn id="21" dur="1000"/>
                                        <p:tgtEl>
                                          <p:spTgt spid="26">
                                            <p:txEl>
                                              <p:pRg st="0" end="0"/>
                                            </p:txEl>
                                          </p:spTgt>
                                        </p:tgtEl>
                                      </p:cBhvr>
                                    </p:animEffect>
                                    <p:anim calcmode="lin" valueType="num">
                                      <p:cBhvr>
                                        <p:cTn id="22"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xEl>
                                              <p:pRg st="0" end="0"/>
                                            </p:txEl>
                                          </p:spTgt>
                                        </p:tgtEl>
                                        <p:attrNameLst>
                                          <p:attrName>style.visibility</p:attrName>
                                        </p:attrNameLst>
                                      </p:cBhvr>
                                      <p:to>
                                        <p:strVal val="visible"/>
                                      </p:to>
                                    </p:set>
                                    <p:animEffect transition="in" filter="fade">
                                      <p:cBhvr>
                                        <p:cTn id="28" dur="1000"/>
                                        <p:tgtEl>
                                          <p:spTgt spid="27">
                                            <p:txEl>
                                              <p:pRg st="0" end="0"/>
                                            </p:txEl>
                                          </p:spTgt>
                                        </p:tgtEl>
                                      </p:cBhvr>
                                    </p:animEffect>
                                    <p:anim calcmode="lin" valueType="num">
                                      <p:cBhvr>
                                        <p:cTn id="29"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xEl>
                                              <p:pRg st="1" end="1"/>
                                            </p:txEl>
                                          </p:spTgt>
                                        </p:tgtEl>
                                        <p:attrNameLst>
                                          <p:attrName>style.visibility</p:attrName>
                                        </p:attrNameLst>
                                      </p:cBhvr>
                                      <p:to>
                                        <p:strVal val="visible"/>
                                      </p:to>
                                    </p:set>
                                    <p:animEffect transition="in" filter="fade">
                                      <p:cBhvr>
                                        <p:cTn id="35" dur="1000"/>
                                        <p:tgtEl>
                                          <p:spTgt spid="27">
                                            <p:txEl>
                                              <p:pRg st="1" end="1"/>
                                            </p:txEl>
                                          </p:spTgt>
                                        </p:tgtEl>
                                      </p:cBhvr>
                                    </p:animEffect>
                                    <p:anim calcmode="lin" valueType="num">
                                      <p:cBhvr>
                                        <p:cTn id="36" dur="10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fade">
                                      <p:cBhvr>
                                        <p:cTn id="42" dur="1000"/>
                                        <p:tgtEl>
                                          <p:spTgt spid="28">
                                            <p:txEl>
                                              <p:pRg st="0" end="0"/>
                                            </p:txEl>
                                          </p:spTgt>
                                        </p:tgtEl>
                                      </p:cBhvr>
                                    </p:animEffect>
                                    <p:anim calcmode="lin" valueType="num">
                                      <p:cBhvr>
                                        <p:cTn id="43"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p:txBody>
          <a:bodyPr>
            <a:normAutofit fontScale="90000"/>
          </a:bodyPr>
          <a:lstStyle/>
          <a:p>
            <a:r>
              <a:rPr lang="en-US" dirty="0"/>
              <a:t>Let’s recap the reasons and answer questions. </a:t>
            </a:r>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p:txBody>
          <a:bodyPr/>
          <a:lstStyle/>
          <a:p>
            <a:r>
              <a:rPr lang="en-US" dirty="0"/>
              <a:t>The standard club constitution and by-laws presented to Lions Clubs by The International Association of Lions Clubs covers the process for forming a nominating committee and its purpose.</a:t>
            </a:r>
          </a:p>
          <a:p>
            <a:r>
              <a:rPr lang="en-US" dirty="0"/>
              <a:t>Are there questions?</a:t>
            </a:r>
          </a:p>
          <a:p>
            <a:r>
              <a:rPr lang="en-US" dirty="0"/>
              <a:t>Next, we will address the Duties of Officers and Directors which should be used to effectively process the nomination of candidates.</a:t>
            </a:r>
          </a:p>
          <a:p>
            <a:endParaRPr lang="en-US" dirty="0"/>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24</a:t>
            </a:fld>
            <a:endParaRPr lang="en-US" dirty="0"/>
          </a:p>
        </p:txBody>
      </p:sp>
    </p:spTree>
    <p:custDataLst>
      <p:tags r:id="rId1"/>
    </p:custDataLst>
    <p:extLst>
      <p:ext uri="{BB962C8B-B14F-4D97-AF65-F5344CB8AC3E}">
        <p14:creationId xmlns:p14="http://schemas.microsoft.com/office/powerpoint/2010/main" val="94818171"/>
      </p:ext>
    </p:extLst>
  </p:cSld>
  <p:clrMapOvr>
    <a:masterClrMapping/>
  </p:clrMapOvr>
  <mc:AlternateContent xmlns:mc="http://schemas.openxmlformats.org/markup-compatibility/2006" xmlns:p14="http://schemas.microsoft.com/office/powerpoint/2010/main">
    <mc:Choice Requires="p14">
      <p:transition spd="slow" p14:dur="2000" advTm="19167"/>
    </mc:Choice>
    <mc:Fallback xmlns="">
      <p:transition spd="slow" advTm="191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p:txBody>
          <a:bodyPr>
            <a:normAutofit/>
          </a:bodyPr>
          <a:lstStyle/>
          <a:p>
            <a:r>
              <a:rPr lang="en-US" i="1" dirty="0">
                <a:effectLst/>
                <a:latin typeface="Calibri" panose="020F0502020204030204" pitchFamily="34" charset="0"/>
                <a:ea typeface="Calibri" panose="020F0502020204030204" pitchFamily="34" charset="0"/>
                <a:cs typeface="Times New Roman" panose="02020603050405020304" pitchFamily="18" charset="0"/>
              </a:rPr>
              <a:t>ARTICLE III, Duties of Officers</a:t>
            </a:r>
            <a:endParaRPr lang="en-US" sz="8800" dirty="0"/>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25</a:t>
            </a:fld>
            <a:endParaRPr lang="en-US" dirty="0"/>
          </a:p>
        </p:txBody>
      </p:sp>
    </p:spTree>
    <p:extLst>
      <p:ext uri="{BB962C8B-B14F-4D97-AF65-F5344CB8AC3E}">
        <p14:creationId xmlns:p14="http://schemas.microsoft.com/office/powerpoint/2010/main" val="2518562565"/>
      </p:ext>
    </p:extLst>
  </p:cSld>
  <p:clrMapOvr>
    <a:masterClrMapping/>
  </p:clrMapOvr>
  <mc:AlternateContent xmlns:mc="http://schemas.openxmlformats.org/markup-compatibility/2006" xmlns:p14="http://schemas.microsoft.com/office/powerpoint/2010/main">
    <mc:Choice Requires="p14">
      <p:transition spd="slow" p14:dur="2000" advTm="694"/>
    </mc:Choice>
    <mc:Fallback xmlns="">
      <p:transition spd="slow" advTm="694"/>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95402" y="681135"/>
            <a:ext cx="9609668" cy="410654"/>
          </a:xfrm>
        </p:spPr>
        <p:txBody>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Section 1. PRESIDENT. The responsibilities for this position shall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1" y="1091790"/>
            <a:ext cx="9609668" cy="4877210"/>
          </a:xfrm>
        </p:spPr>
        <p:txBody>
          <a:bodyPr>
            <a:normAutofit lnSpcReduction="10000"/>
          </a:bodyPr>
          <a:lstStyle/>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Serve as chief executive officer for this club.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Preside at all meetings of the board of directors of this club.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Chair the Club Global Action Team and ensure the following: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the election of qualified Lion leaders for the position of club service chairperson, club membership chairperson and club vice president, who will serve as the leadership chairperson.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regular meetings to discuss and advance initiatives established by the Global Action Team.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Collaborate with the district Global Action Team and other club presidents to further initiatives focused on expanding humanitarian service, leadership development and membership growth.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In collaboration with the club officers and committee chairpersons, implement a plan for membership growth, community engagement, operational improvement and the fulfillment of humanitarian services as presented and approved by the club’s board of directors.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Issue the call for regular meetings and special meetings of the board of directors of this club.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Appoint standing and special committees and cooperate with chairpersons to effect regular functioning and reporting of such committees.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See that regular elections are duly called, noticed and held.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the club is operating in accordance with local laws.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proper administration of club operations by ensuring that all club officers and members adhere to the club’s Constitution and By-Laws and the International Constitution and By-Laws.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Encourage diplomacy and solve disputes in a fair and transparent fashion utilizing the Dispute Resolution Procedure if needed.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Be an active member of the district governor’s advisory committee of the zone in which this club is located.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Serve as a mentor to vice presidents to ensure the continuance of effective leadership.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26</a:t>
            </a:fld>
            <a:endParaRPr lang="en-US" dirty="0"/>
          </a:p>
        </p:txBody>
      </p:sp>
    </p:spTree>
    <p:custDataLst>
      <p:tags r:id="rId1"/>
    </p:custDataLst>
    <p:extLst>
      <p:ext uri="{BB962C8B-B14F-4D97-AF65-F5344CB8AC3E}">
        <p14:creationId xmlns:p14="http://schemas.microsoft.com/office/powerpoint/2010/main" val="85980806"/>
      </p:ext>
    </p:extLst>
  </p:cSld>
  <p:clrMapOvr>
    <a:masterClrMapping/>
  </p:clrMapOvr>
  <mc:AlternateContent xmlns:mc="http://schemas.openxmlformats.org/markup-compatibility/2006" xmlns:p14="http://schemas.microsoft.com/office/powerpoint/2010/main">
    <mc:Choice Requires="p14">
      <p:transition spd="slow" p14:dur="2000" advTm="13317"/>
    </mc:Choice>
    <mc:Fallback xmlns="">
      <p:transition spd="slow" advTm="1331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95402" y="681135"/>
            <a:ext cx="9609668" cy="410654"/>
          </a:xfrm>
        </p:spPr>
        <p:txBody>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Section 3. FIRST VICE PRESIDENT. The responsibilities for this position shall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1" y="1091790"/>
            <a:ext cx="9609668" cy="4877210"/>
          </a:xfrm>
        </p:spPr>
        <p:txBody>
          <a:bodyPr>
            <a:normAutofit fontScale="92500" lnSpcReduction="10000"/>
          </a:bodyPr>
          <a:lstStyle/>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Conduct an annual club quality assessment and collaborate with the club officers, specifically members of the club’s Global Action Team and other committee chairpersons during his/her term as first vice president to develop a plan for membership growth, community engagement, and the fulfillment of humanitarian services to be presented and approved by the board of directors during his/her term as president.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Serve as a key member of the club’s Global Action Team as the club Leadership Chairperson and along with other members of the leadership committee: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that new members are provided with an effective orientation so new members understand how the club operates within its district, multiple district and Lions Clubs International, with the support of the Club Membership Chairperson.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Ensure current and/or incoming club officers attend training, offered by the district and/or via the Lions Learning Center (LLC)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Communicate to the District Global Leadership Coordinator the need for training, the names of potential new leaders and the leadership development activities that club members attend.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Identify potential leaders and encourage their development as future leaders.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Encourage members to participate in leadership training offered by the district, multiple district and Lions Clubs International.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Take a key role in membership retention and ensure organizational excellence by measuring member satisfaction and utilizing feedback to improve club operations.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Understand the club’s role in district activities and events.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Network with the officers of other clubs to gain ideas that may be applied to the club.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Gain in-depth knowledge of district, multiple district initiatives that support leadership development, membership growth and the expansion of humanitarian service.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Be an active member of the district governor’s advisory committee of the zone in which this club is located.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If the president is unable to perform the duties of his/her office for any reason, the vice president next in rank shall occupy his/her position and perform his/her duties with the same authority as the president.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400" i="1" dirty="0">
                <a:effectLst/>
                <a:latin typeface="Calibri" panose="020F0502020204030204" pitchFamily="34" charset="0"/>
                <a:ea typeface="Calibri" panose="020F0502020204030204" pitchFamily="34" charset="0"/>
                <a:cs typeface="Times New Roman" panose="02020603050405020304" pitchFamily="18" charset="0"/>
              </a:rPr>
              <a:t>Oversee the functioning of such committees of this club as the president shall designate.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27</a:t>
            </a:fld>
            <a:endParaRPr lang="en-US" dirty="0"/>
          </a:p>
        </p:txBody>
      </p:sp>
    </p:spTree>
    <p:custDataLst>
      <p:tags r:id="rId1"/>
    </p:custDataLst>
    <p:extLst>
      <p:ext uri="{BB962C8B-B14F-4D97-AF65-F5344CB8AC3E}">
        <p14:creationId xmlns:p14="http://schemas.microsoft.com/office/powerpoint/2010/main" val="99645026"/>
      </p:ext>
    </p:extLst>
  </p:cSld>
  <p:clrMapOvr>
    <a:masterClrMapping/>
  </p:clrMapOvr>
  <mc:AlternateContent xmlns:mc="http://schemas.openxmlformats.org/markup-compatibility/2006" xmlns:p14="http://schemas.microsoft.com/office/powerpoint/2010/main">
    <mc:Choice Requires="p14">
      <p:transition spd="slow" p14:dur="2000" advTm="9495"/>
    </mc:Choice>
    <mc:Fallback xmlns="">
      <p:transition spd="slow" advTm="949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95402" y="681135"/>
            <a:ext cx="9609668" cy="1105720"/>
          </a:xfrm>
        </p:spPr>
        <p:txBody>
          <a:bodyPr>
            <a:normAutofit fontScale="90000"/>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Section 4. VICE PRESIDENT(S). If the president is unable to perform the duties of his/her office for any reason, the vice president next in rank shall occupy his/her position and perform his/her duties with the same authority as the president. Each vice president shall, under the direction of the president, oversee the functioning of such committees of this club as the president shall designate.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1" y="1946246"/>
            <a:ext cx="9609668" cy="4022754"/>
          </a:xfrm>
        </p:spPr>
        <p:txBody>
          <a:bodyPr>
            <a:normAutofit/>
          </a:bodyPr>
          <a:lstStyle/>
          <a:p>
            <a:r>
              <a:rPr lang="en-US" sz="1600" dirty="0"/>
              <a:t>Additional vice presidents are optional</a:t>
            </a:r>
          </a:p>
          <a:p>
            <a:r>
              <a:rPr lang="en-US" sz="1600" dirty="0"/>
              <a:t>Discuss the use of additional vice president title in conjunction with the GMT and GST</a:t>
            </a:r>
          </a:p>
          <a:p>
            <a:r>
              <a:rPr lang="en-US" sz="1600" dirty="0"/>
              <a:t>The GAT is now the approach/process being taught by Lions International to create a strong club</a:t>
            </a:r>
          </a:p>
          <a:p>
            <a:r>
              <a:rPr lang="en-US" sz="1600" dirty="0"/>
              <a:t>Future presidents of the club should gain a working knowledge of the GAT</a:t>
            </a:r>
          </a:p>
          <a:p>
            <a:r>
              <a:rPr lang="en-US" sz="1600" dirty="0"/>
              <a:t>Assigning the roll of GST or GMT to an individual in line to become president would help develop the training and skills for the position</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28</a:t>
            </a:fld>
            <a:endParaRPr lang="en-US" dirty="0"/>
          </a:p>
        </p:txBody>
      </p:sp>
    </p:spTree>
    <p:custDataLst>
      <p:tags r:id="rId1"/>
    </p:custDataLst>
    <p:extLst>
      <p:ext uri="{BB962C8B-B14F-4D97-AF65-F5344CB8AC3E}">
        <p14:creationId xmlns:p14="http://schemas.microsoft.com/office/powerpoint/2010/main" val="1919161816"/>
      </p:ext>
    </p:extLst>
  </p:cSld>
  <p:clrMapOvr>
    <a:masterClrMapping/>
  </p:clrMapOvr>
  <mc:AlternateContent xmlns:mc="http://schemas.openxmlformats.org/markup-compatibility/2006" xmlns:p14="http://schemas.microsoft.com/office/powerpoint/2010/main">
    <mc:Choice Requires="p14">
      <p:transition spd="slow" p14:dur="2000" advTm="15247"/>
    </mc:Choice>
    <mc:Fallback xmlns="">
      <p:transition spd="slow" advTm="1524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86930" y="1165863"/>
            <a:ext cx="9609668" cy="410654"/>
          </a:xfrm>
        </p:spPr>
        <p:txBody>
          <a:bodyPr>
            <a:normAutofit fontScale="90000"/>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Section 5. SECRETARY. He/she shall be under the supervision and direction of the president and the board of directors and shall act as the liaison officer between the club and the district (single, sub- and multiple) in which this club is located, and the association. The responsibilities for this position shall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2" y="1586127"/>
            <a:ext cx="9609668" cy="3967385"/>
          </a:xfrm>
        </p:spPr>
        <p:txBody>
          <a:bodyPr>
            <a:normAutofit/>
          </a:bodyPr>
          <a:lstStyle/>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Submit regular monthly and other reports to the international office of the association containing such information as may be called for by the board of directors of this association.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Submit to the district governor’s cabinet such reports as it may require.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Be an active member of the district governor’s advisory committee of the zone in which the club is located.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Have custody and keep and maintain general records of this club, including records of minutes of club and board meetings; attendance; committee appointments; elections; member information, addresses and telephone numbers of members; members club accounts.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Give bond for the faithful discharge of his/her office in such sum and with such surety as determined by the board of directors.</a:t>
            </a: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Deliver, in a timely manner, at the conclusion of his/her term in office, the general records of the club to his/her successor in office.</a:t>
            </a:r>
            <a:endParaRPr lang="en-US" sz="1200" dirty="0"/>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29</a:t>
            </a:fld>
            <a:endParaRPr lang="en-US" dirty="0"/>
          </a:p>
        </p:txBody>
      </p:sp>
    </p:spTree>
    <p:custDataLst>
      <p:tags r:id="rId1"/>
    </p:custDataLst>
    <p:extLst>
      <p:ext uri="{BB962C8B-B14F-4D97-AF65-F5344CB8AC3E}">
        <p14:creationId xmlns:p14="http://schemas.microsoft.com/office/powerpoint/2010/main" val="4268654215"/>
      </p:ext>
    </p:extLst>
  </p:cSld>
  <p:clrMapOvr>
    <a:masterClrMapping/>
  </p:clrMapOvr>
  <mc:AlternateContent xmlns:mc="http://schemas.openxmlformats.org/markup-compatibility/2006" xmlns:p14="http://schemas.microsoft.com/office/powerpoint/2010/main">
    <mc:Choice Requires="p14">
      <p:transition spd="slow" p14:dur="2000" advTm="2591"/>
    </mc:Choice>
    <mc:Fallback xmlns="">
      <p:transition spd="slow" advTm="259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86930" y="759984"/>
            <a:ext cx="9609668" cy="544503"/>
          </a:xfrm>
        </p:spPr>
        <p:txBody>
          <a:bodyPr>
            <a:normAutofit/>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Section 6. TREASURER. The responsibilities for this position shall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2" y="1434517"/>
            <a:ext cx="9609668" cy="4118995"/>
          </a:xfrm>
        </p:spPr>
        <p:txBody>
          <a:bodyPr>
            <a:normAutofit lnSpcReduction="10000"/>
          </a:bodyPr>
          <a:lstStyle/>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Receive all monies, from the secretary and otherwise, and deposit the same in a bank or banks recommended by the finance committee and approved by the board of directors.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Arrange for issuance, in cooperation with the secretary, quarterly or semi-annual statements to each member for dues and other financial obligations owed to this club and report payments to the Board of Directors.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Pay out monies in payment of club obligations only on authority given by the board of directors.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Have custody and keep and maintain general records of club receipts and disbursements.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Prepare and submit monthly and semi-annual financial reports to the board of directors of this club.</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Give bond for the faithful discharge of his/her office in such sum and with such surety as determined by the board of directors.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Deliver, in a timely manner, at the conclusion of his/her term in office, the financial accounts, funds and records of the club to his/her successor in office.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Serves as chairperson for the finance committee.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30</a:t>
            </a:fld>
            <a:endParaRPr lang="en-US" dirty="0"/>
          </a:p>
        </p:txBody>
      </p:sp>
    </p:spTree>
    <p:custDataLst>
      <p:tags r:id="rId1"/>
    </p:custDataLst>
    <p:extLst>
      <p:ext uri="{BB962C8B-B14F-4D97-AF65-F5344CB8AC3E}">
        <p14:creationId xmlns:p14="http://schemas.microsoft.com/office/powerpoint/2010/main" val="173385597"/>
      </p:ext>
    </p:extLst>
  </p:cSld>
  <p:clrMapOvr>
    <a:masterClrMapping/>
  </p:clrMapOvr>
  <mc:AlternateContent xmlns:mc="http://schemas.openxmlformats.org/markup-compatibility/2006" xmlns:p14="http://schemas.microsoft.com/office/powerpoint/2010/main">
    <mc:Choice Requires="p14">
      <p:transition spd="slow" p14:dur="2000" advTm="3175"/>
    </mc:Choice>
    <mc:Fallback xmlns="">
      <p:transition spd="slow" advTm="3175"/>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86929" y="759985"/>
            <a:ext cx="9778149" cy="485548"/>
          </a:xfrm>
        </p:spPr>
        <p:txBody>
          <a:bodyPr>
            <a:normAutofit fontScale="90000"/>
          </a:bodyPr>
          <a:lstStyle/>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Section 7. MEMBERSHIP CHAIRPERSON (GMT). The responsibilities for this position shall be as follows: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2" y="1350628"/>
            <a:ext cx="9609668" cy="4513277"/>
          </a:xfrm>
        </p:spPr>
        <p:txBody>
          <a:bodyPr>
            <a:normAutofit fontScale="85000" lnSpcReduction="10000"/>
          </a:bodyPr>
          <a:lstStyle/>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Serve as a key member of the club’s Global Action Team as the club Membership Chairperson.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Collaborate with the District Global Action Team on membership initiatives, and participate in relevant district, region and zone meetings and events.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Develop and lead a membership committee to help implement action plans to achieve the club’s membership goals and to positively increase the member experience.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Encourage all members to participate in membership growth by inviting prospective members to the club. Follow up with prospective members promptly.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Promote a harmonious club atmosphere by listening to and addressing, with the support of the club board of directors, concerns that prevent a positive member experience. This may include a survey or other opportunities for feedback.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Engage new members in activities that are of interest to the member.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Collaborate with the club service chairperson as well as other club committees to promote membership opportunities.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Understand the different membership types and programs offered and promote membership programs to club members.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Ensure that new members are provided with an effective orientation so new members understand how the club operates within its district, multiple district and Lions Clubs International, with the support of the Club First Vice President/Club Leadership Chairperson.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Attend the district governor’s advisory committee meeting of the zone in which this club is located when appropriate.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31</a:t>
            </a:fld>
            <a:endParaRPr lang="en-US" dirty="0"/>
          </a:p>
        </p:txBody>
      </p:sp>
    </p:spTree>
    <p:custDataLst>
      <p:tags r:id="rId1"/>
    </p:custDataLst>
    <p:extLst>
      <p:ext uri="{BB962C8B-B14F-4D97-AF65-F5344CB8AC3E}">
        <p14:creationId xmlns:p14="http://schemas.microsoft.com/office/powerpoint/2010/main" val="324061674"/>
      </p:ext>
    </p:extLst>
  </p:cSld>
  <p:clrMapOvr>
    <a:masterClrMapping/>
  </p:clrMapOvr>
  <mc:AlternateContent xmlns:mc="http://schemas.openxmlformats.org/markup-compatibility/2006" xmlns:p14="http://schemas.microsoft.com/office/powerpoint/2010/main">
    <mc:Choice Requires="p14">
      <p:transition spd="slow" p14:dur="2000" advTm="8007"/>
    </mc:Choice>
    <mc:Fallback xmlns="">
      <p:transition spd="slow" advTm="8007"/>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86930" y="759985"/>
            <a:ext cx="9609668" cy="410654"/>
          </a:xfrm>
        </p:spPr>
        <p:txBody>
          <a:bodyPr>
            <a:normAutofit/>
          </a:bodyPr>
          <a:lstStyle/>
          <a:p>
            <a:pPr>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Section 8. SERVICE CHAIRPERSON (GST). The responsibilities for this position shall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2" y="1350628"/>
            <a:ext cx="9609668" cy="4513277"/>
          </a:xfrm>
        </p:spPr>
        <p:txBody>
          <a:bodyPr>
            <a:normAutofit fontScale="92500" lnSpcReduction="20000"/>
          </a:bodyPr>
          <a:lstStyle/>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Serve as a key member of the club’s Global Action Team as the club Service Chairperson.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Collaborate with the District Global Service Coordinator, Club LCIF Coordinator, district leaders, members of the club’s service committee and others to develop and communicate annual service goals and action plans. Goals and action plans should address current community needs and / or LCI’s global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causes,and</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can be comprised of advocacy and fundraising in addition to direct service to beneficiaries.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Lead the service committee to implement the club’s service action plans in order to achieve the club’s service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Incorporate opportunities for local youth and Leos to engage in all aspects of service activities, including goal setting, implementation, project evaluation and reporting.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Report service activities to Lions Clubs International.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Serve as a club resource on current community needs by monitoring the service activities of other service clubs, developing community partnerships to expand service, and utilizing tools and resources offered by Lions Clubs International and Lions Clubs International Foundation.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Increase member satisfaction by encouraging participation and engagement in service projects.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Collaborate with the club membership chairperson and other club committees to promote membership opportunities to non-Lions during service projects.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Attend the district governor’s advisory committee meeting of the zone in which this club is located when appropriate.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32</a:t>
            </a:fld>
            <a:endParaRPr lang="en-US" dirty="0"/>
          </a:p>
        </p:txBody>
      </p:sp>
    </p:spTree>
    <p:custDataLst>
      <p:tags r:id="rId1"/>
    </p:custDataLst>
    <p:extLst>
      <p:ext uri="{BB962C8B-B14F-4D97-AF65-F5344CB8AC3E}">
        <p14:creationId xmlns:p14="http://schemas.microsoft.com/office/powerpoint/2010/main" val="796627417"/>
      </p:ext>
    </p:extLst>
  </p:cSld>
  <p:clrMapOvr>
    <a:masterClrMapping/>
  </p:clrMapOvr>
  <mc:AlternateContent xmlns:mc="http://schemas.openxmlformats.org/markup-compatibility/2006" xmlns:p14="http://schemas.microsoft.com/office/powerpoint/2010/main">
    <mc:Choice Requires="p14">
      <p:transition spd="slow" p14:dur="2000" advTm="3311"/>
    </mc:Choice>
    <mc:Fallback xmlns="">
      <p:transition spd="slow" advTm="331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286930" y="759985"/>
            <a:ext cx="9609668" cy="410654"/>
          </a:xfrm>
        </p:spPr>
        <p:txBody>
          <a:bodyPr>
            <a:normAutofit/>
          </a:bodyPr>
          <a:lstStyle/>
          <a:p>
            <a:pPr>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Section 9. MARKETING CHAIRPERSON. The responsibilities for this position may be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type="body" idx="1"/>
          </p:nvPr>
        </p:nvSpPr>
        <p:spPr>
          <a:xfrm>
            <a:off x="1295402" y="1350628"/>
            <a:ext cx="9609668" cy="4618372"/>
          </a:xfrm>
        </p:spPr>
        <p:txBody>
          <a:bodyPr>
            <a:normAutofit fontScale="85000" lnSpcReduction="20000"/>
          </a:bodyPr>
          <a:lstStyle/>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Develop and implement an annual marketing plan in collaboration with the club membership chair. The plan should consider internal and external audiences, including club members, social media news media, supporters/sponsors and potential new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Collaborate directly with the Global Action Team to stay connected to all membership, leadership, and service programs, projects, and events.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Understand global brand guidelines and support proper use of brand materials in club events and service projects.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Promote the work of the club on social media. Develop a social media post calendar to follow club service, community involvement, and membership activities.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Work closely with the club membership chairperson to target and reach out to new potential club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Develop club marketing and public relations talking points for club members. Use word of mouth marketing tactics to promote the club and recruit new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Working with club leadership, submit marketing award application for consideration for the Lions International Marketing Award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Motivate members to be brand ambassadors. Encourage members to take photos, share on social media, wear brand apparel, and share Lions messages during community involvement opportunities.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Publicize club activities, including service projects, fundraisers, donations, Lions Clubs International sponsored contests and other newsworthy accomplishments both internally and externally via the news media, social media, and other effective means.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Assist the club president in communicating information from the district, multiple district and international headquarters with the club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Attend the district governor’s advisory committee meeting of the zone in which this club is located when appropriate.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Both"/>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Participate in meetings held by the district marketing chairperson.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33</a:t>
            </a:fld>
            <a:endParaRPr lang="en-US" dirty="0"/>
          </a:p>
        </p:txBody>
      </p:sp>
    </p:spTree>
    <p:custDataLst>
      <p:tags r:id="rId1"/>
    </p:custDataLst>
    <p:extLst>
      <p:ext uri="{BB962C8B-B14F-4D97-AF65-F5344CB8AC3E}">
        <p14:creationId xmlns:p14="http://schemas.microsoft.com/office/powerpoint/2010/main" val="2769113082"/>
      </p:ext>
    </p:extLst>
  </p:cSld>
  <p:clrMapOvr>
    <a:masterClrMapping/>
  </p:clrMapOvr>
  <mc:AlternateContent xmlns:mc="http://schemas.openxmlformats.org/markup-compatibility/2006" xmlns:p14="http://schemas.microsoft.com/office/powerpoint/2010/main">
    <mc:Choice Requires="p14">
      <p:transition spd="slow" p14:dur="2000" advTm="4416"/>
    </mc:Choice>
    <mc:Fallback xmlns="">
      <p:transition spd="slow" advTm="441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p:txBody>
          <a:bodyPr>
            <a:normAutofit/>
          </a:bodyPr>
          <a:lstStyle/>
          <a:p>
            <a:r>
              <a:rPr lang="en-US" i="1" dirty="0">
                <a:effectLst/>
                <a:latin typeface="Calibri" panose="020F0502020204030204" pitchFamily="34" charset="0"/>
                <a:ea typeface="Calibri" panose="020F0502020204030204" pitchFamily="34" charset="0"/>
                <a:cs typeface="Times New Roman" panose="02020603050405020304" pitchFamily="18" charset="0"/>
              </a:rPr>
              <a:t>ARTICLE IV, Duties of Directors</a:t>
            </a:r>
            <a:endParaRPr lang="en-US" sz="8800" dirty="0"/>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34</a:t>
            </a:fld>
            <a:endParaRPr lang="en-US" dirty="0"/>
          </a:p>
        </p:txBody>
      </p:sp>
    </p:spTree>
    <p:extLst>
      <p:ext uri="{BB962C8B-B14F-4D97-AF65-F5344CB8AC3E}">
        <p14:creationId xmlns:p14="http://schemas.microsoft.com/office/powerpoint/2010/main" val="3166070287"/>
      </p:ext>
    </p:extLst>
  </p:cSld>
  <p:clrMapOvr>
    <a:masterClrMapping/>
  </p:clrMapOvr>
  <mc:AlternateContent xmlns:mc="http://schemas.openxmlformats.org/markup-compatibility/2006" xmlns:p14="http://schemas.microsoft.com/office/powerpoint/2010/main">
    <mc:Choice Requires="p14">
      <p:transition spd="slow" p14:dur="2000" advTm="734"/>
    </mc:Choice>
    <mc:Fallback xmlns="">
      <p:transition spd="slow" advTm="734"/>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35</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947955"/>
            <a:ext cx="9820275" cy="4882393"/>
          </a:xfrm>
        </p:spPr>
        <p:txBody>
          <a:bodyPr>
            <a:normAutofit/>
          </a:bodyPr>
          <a:lstStyle/>
          <a:p>
            <a:r>
              <a:rPr lang="en-US" sz="3600" i="1" dirty="0">
                <a:effectLst/>
                <a:latin typeface="Calibri" panose="020F0502020204030204" pitchFamily="34" charset="0"/>
                <a:ea typeface="Calibri" panose="020F0502020204030204" pitchFamily="34" charset="0"/>
                <a:cs typeface="Times New Roman" panose="02020603050405020304" pitchFamily="18" charset="0"/>
              </a:rPr>
              <a:t>Section 1. PROGRAM COORDINATOR (Required).</a:t>
            </a:r>
            <a:br>
              <a:rPr lang="en-US" sz="3600" i="1" dirty="0">
                <a:effectLst/>
                <a:latin typeface="Calibri" panose="020F0502020204030204" pitchFamily="34" charset="0"/>
                <a:ea typeface="Calibri" panose="020F0502020204030204" pitchFamily="34" charset="0"/>
                <a:cs typeface="Times New Roman" panose="02020603050405020304" pitchFamily="18" charset="0"/>
              </a:rPr>
            </a:br>
            <a:br>
              <a:rPr lang="en-US" sz="3600" i="1" dirty="0">
                <a:effectLst/>
                <a:latin typeface="Calibri" panose="020F0502020204030204" pitchFamily="34" charset="0"/>
                <a:ea typeface="Calibri" panose="020F0502020204030204" pitchFamily="34" charset="0"/>
                <a:cs typeface="Times New Roman" panose="02020603050405020304" pitchFamily="18" charset="0"/>
              </a:rPr>
            </a:br>
            <a:r>
              <a:rPr lang="en-US" sz="3600" i="1"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They improve general meetings and keeps members informed of topics of importance to members by scheduling speakers and entertainment for general meetings based on the interests of club members. The program coordinator obtains permission for speakers from the president, informs the club secretary for inclusion on the agenda and informs the marketing chairperson to ensure effective communication. </a:t>
            </a:r>
            <a:r>
              <a:rPr lang="en-US" sz="2400" i="1" dirty="0">
                <a:latin typeface="Calibri" panose="020F0502020204030204" pitchFamily="34" charset="0"/>
                <a:ea typeface="Calibri" panose="020F0502020204030204" pitchFamily="34" charset="0"/>
                <a:cs typeface="Times New Roman" panose="02020603050405020304" pitchFamily="18" charset="0"/>
              </a:rPr>
              <a:t>They</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welcomes the speaker on arrival and ensures proper seating and welcoming during the event.</a:t>
            </a:r>
            <a:endParaRPr lang="en-US" sz="19900" dirty="0"/>
          </a:p>
        </p:txBody>
      </p:sp>
    </p:spTree>
    <p:extLst>
      <p:ext uri="{BB962C8B-B14F-4D97-AF65-F5344CB8AC3E}">
        <p14:creationId xmlns:p14="http://schemas.microsoft.com/office/powerpoint/2010/main" val="3102664148"/>
      </p:ext>
    </p:extLst>
  </p:cSld>
  <p:clrMapOvr>
    <a:masterClrMapping/>
  </p:clrMapOvr>
  <mc:AlternateContent xmlns:mc="http://schemas.openxmlformats.org/markup-compatibility/2006" xmlns:p14="http://schemas.microsoft.com/office/powerpoint/2010/main">
    <mc:Choice Requires="p14">
      <p:transition spd="slow" p14:dur="2000" advTm="3823"/>
    </mc:Choice>
    <mc:Fallback xmlns="">
      <p:transition spd="slow" advTm="3823"/>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36</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897622"/>
            <a:ext cx="9820275" cy="5071378"/>
          </a:xfrm>
        </p:spPr>
        <p:txBody>
          <a:bodyPr>
            <a:normAutofit/>
          </a:bodyPr>
          <a:lstStyle/>
          <a:p>
            <a:r>
              <a:rPr lang="en-US" sz="3600" i="1" dirty="0">
                <a:effectLst/>
                <a:latin typeface="Calibri" panose="020F0502020204030204" pitchFamily="34" charset="0"/>
                <a:ea typeface="Calibri" panose="020F0502020204030204" pitchFamily="34" charset="0"/>
                <a:cs typeface="Times New Roman" panose="02020603050405020304" pitchFamily="18" charset="0"/>
              </a:rPr>
              <a:t>Section 2. CLUB LCIF COORDINATOR.</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36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They communicates the mission and success of LCIF and its importance to Lions Clubs International, implements LCIF development strategies within the club and collaborates with LCIF district coordinator to promote LCIF in the local area to ensure alignment with district goals. This position also collaborates with the club service chairperson and the Global Action Team to support club initiatives.</a:t>
            </a:r>
            <a:endParaRPr lang="en-US" sz="19900" dirty="0"/>
          </a:p>
        </p:txBody>
      </p:sp>
    </p:spTree>
    <p:extLst>
      <p:ext uri="{BB962C8B-B14F-4D97-AF65-F5344CB8AC3E}">
        <p14:creationId xmlns:p14="http://schemas.microsoft.com/office/powerpoint/2010/main" val="1514068249"/>
      </p:ext>
    </p:extLst>
  </p:cSld>
  <p:clrMapOvr>
    <a:masterClrMapping/>
  </p:clrMapOvr>
  <mc:AlternateContent xmlns:mc="http://schemas.openxmlformats.org/markup-compatibility/2006" xmlns:p14="http://schemas.microsoft.com/office/powerpoint/2010/main">
    <mc:Choice Requires="p14">
      <p:transition spd="slow" p14:dur="2000" advTm="1662"/>
    </mc:Choice>
    <mc:Fallback xmlns="">
      <p:transition spd="slow" advTm="166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37</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855677"/>
            <a:ext cx="9820275" cy="5113323"/>
          </a:xfrm>
        </p:spPr>
        <p:txBody>
          <a:bodyPr>
            <a:normAutofit/>
          </a:bodyPr>
          <a:lstStyle/>
          <a:p>
            <a:pPr marL="457200" marR="0" indent="285750">
              <a:lnSpc>
                <a:spcPct val="107000"/>
              </a:lnSpc>
              <a:spcBef>
                <a:spcPts val="0"/>
              </a:spcBef>
              <a:spcAft>
                <a:spcPts val="800"/>
              </a:spcAft>
            </a:pPr>
            <a:r>
              <a:rPr lang="en-US" sz="3200" i="1" dirty="0">
                <a:effectLst/>
                <a:latin typeface="Calibri" panose="020F0502020204030204" pitchFamily="34" charset="0"/>
                <a:ea typeface="Calibri" panose="020F0502020204030204" pitchFamily="34" charset="0"/>
                <a:cs typeface="Times New Roman" panose="02020603050405020304" pitchFamily="18" charset="0"/>
              </a:rPr>
              <a:t>Section 3. SAFETY OFFICER (Optional).</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dirty="0">
                <a:latin typeface="Calibri" panose="020F0502020204030204" pitchFamily="34" charset="0"/>
                <a:ea typeface="Calibri" panose="020F0502020204030204" pitchFamily="34" charset="0"/>
                <a:cs typeface="Times New Roman" panose="02020603050405020304" pitchFamily="18" charset="0"/>
              </a:rPr>
              <a:t>They</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ensure that safety measures are in place by reviewing activities to identify potential hazards, completing the self-inspection checklist as available from Lions Clubs International, ensuring adequate supervision and acquiring proper insurance coverage. In the event of an incident, they gather and reports all significant information relevant to the incident to the insurance company in a timely manner.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3891119"/>
      </p:ext>
    </p:extLst>
  </p:cSld>
  <p:clrMapOvr>
    <a:masterClrMapping/>
  </p:clrMapOvr>
  <mc:AlternateContent xmlns:mc="http://schemas.openxmlformats.org/markup-compatibility/2006" xmlns:p14="http://schemas.microsoft.com/office/powerpoint/2010/main">
    <mc:Choice Requires="p14">
      <p:transition spd="slow" p14:dur="2000" advTm="1911"/>
    </mc:Choice>
    <mc:Fallback xmlns="">
      <p:transition spd="slow" advTm="1911"/>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38</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855677"/>
            <a:ext cx="9820275" cy="5113323"/>
          </a:xfrm>
        </p:spPr>
        <p:txBody>
          <a:bodyPr>
            <a:normAutofit/>
          </a:bodyPr>
          <a:lstStyle/>
          <a:p>
            <a:pPr marL="457200" marR="0" indent="285750">
              <a:lnSpc>
                <a:spcPct val="107000"/>
              </a:lnSpc>
              <a:spcBef>
                <a:spcPts val="0"/>
              </a:spcBef>
              <a:spcAft>
                <a:spcPts val="800"/>
              </a:spcAft>
            </a:pPr>
            <a:r>
              <a:rPr lang="en-US" sz="3200" i="1" dirty="0">
                <a:effectLst/>
                <a:latin typeface="Calibri" panose="020F0502020204030204" pitchFamily="34" charset="0"/>
                <a:ea typeface="Calibri" panose="020F0502020204030204" pitchFamily="34" charset="0"/>
                <a:cs typeface="Times New Roman" panose="02020603050405020304" pitchFamily="18" charset="0"/>
              </a:rPr>
              <a:t>Section 4. LION TAMER (Optional). </a:t>
            </a:r>
            <a:br>
              <a:rPr lang="en-US" sz="3200" i="1" dirty="0">
                <a:effectLst/>
                <a:latin typeface="Calibri" panose="020F0502020204030204" pitchFamily="34" charset="0"/>
                <a:ea typeface="Calibri" panose="020F0502020204030204" pitchFamily="34" charset="0"/>
                <a:cs typeface="Times New Roman" panose="02020603050405020304" pitchFamily="18" charset="0"/>
              </a:rPr>
            </a:br>
            <a:br>
              <a:rPr lang="en-US" sz="32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The Lion tamer shall have charge of and be responsible for the property and paraphernalia of the club, including flags, banners, gong, gavel. They shall put each in its proper place before each meeting and return the same to the proper storage area after each meeting. </a:t>
            </a:r>
            <a:r>
              <a:rPr lang="en-US" sz="2400" i="1" dirty="0">
                <a:latin typeface="Calibri" panose="020F0502020204030204" pitchFamily="34" charset="0"/>
                <a:ea typeface="Calibri" panose="020F0502020204030204" pitchFamily="34" charset="0"/>
                <a:cs typeface="Times New Roman" panose="02020603050405020304" pitchFamily="18" charset="0"/>
              </a:rPr>
              <a:t>They</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shall act as sergeant-at-arms at meetings, see that those present are properly seated, and distribute bulletins, favors and literature as required at club and board meetings. </a:t>
            </a:r>
            <a:r>
              <a:rPr lang="en-US" sz="2400" i="1" dirty="0">
                <a:latin typeface="Calibri" panose="020F0502020204030204" pitchFamily="34" charset="0"/>
                <a:ea typeface="Calibri" panose="020F0502020204030204" pitchFamily="34" charset="0"/>
                <a:cs typeface="Times New Roman" panose="02020603050405020304" pitchFamily="18" charset="0"/>
              </a:rPr>
              <a:t>They</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shall give special attention to assure that each new member sits with a different group at each meeting so that </a:t>
            </a:r>
            <a:r>
              <a:rPr lang="en-US" sz="2400" i="1" dirty="0">
                <a:latin typeface="Calibri" panose="020F0502020204030204" pitchFamily="34" charset="0"/>
                <a:ea typeface="Calibri" panose="020F0502020204030204" pitchFamily="34" charset="0"/>
                <a:cs typeface="Times New Roman" panose="02020603050405020304" pitchFamily="18" charset="0"/>
              </a:rPr>
              <a:t>they</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can become better acquainted.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8761548"/>
      </p:ext>
    </p:extLst>
  </p:cSld>
  <p:clrMapOvr>
    <a:masterClrMapping/>
  </p:clrMapOvr>
  <mc:AlternateContent xmlns:mc="http://schemas.openxmlformats.org/markup-compatibility/2006" xmlns:p14="http://schemas.microsoft.com/office/powerpoint/2010/main">
    <mc:Choice Requires="p14">
      <p:transition spd="slow" p14:dur="2000" advTm="2224"/>
    </mc:Choice>
    <mc:Fallback xmlns="">
      <p:transition spd="slow" advTm="2224"/>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39</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855677"/>
            <a:ext cx="9820275" cy="5113323"/>
          </a:xfrm>
        </p:spPr>
        <p:txBody>
          <a:bodyPr>
            <a:normAutofit/>
          </a:bodyPr>
          <a:lstStyle/>
          <a:p>
            <a:pPr marL="457200" marR="0" indent="285750">
              <a:lnSpc>
                <a:spcPct val="107000"/>
              </a:lnSpc>
              <a:spcBef>
                <a:spcPts val="0"/>
              </a:spcBef>
              <a:spcAft>
                <a:spcPts val="800"/>
              </a:spcAft>
            </a:pPr>
            <a:r>
              <a:rPr lang="en-US" sz="3200" i="1" dirty="0">
                <a:effectLst/>
                <a:latin typeface="Calibri" panose="020F0502020204030204" pitchFamily="34" charset="0"/>
                <a:ea typeface="Calibri" panose="020F0502020204030204" pitchFamily="34" charset="0"/>
                <a:cs typeface="Times New Roman" panose="02020603050405020304" pitchFamily="18" charset="0"/>
              </a:rPr>
              <a:t>Section 5. TAIL TWISTER (Optional).</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 They shall promote harmony, good fellowship, life and enthusiasm in the meetings through appropriate stunts and games and the judicious imposition of fines on club members. There shall be no ruling from his/her decision in imposing a fine, provided, however, that no fine shall exceed an amount fixed by the board of directors of this club, and no member shall be fined more than twice at any one meeting. The tail twister (optional) may not be fined except by the unanimous vote of all members present. All monies collected by the tail twister (optional) shall be immediately turned over to the treasurer and a receipt be given.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2808048"/>
      </p:ext>
    </p:extLst>
  </p:cSld>
  <p:clrMapOvr>
    <a:masterClrMapping/>
  </p:clrMapOvr>
  <mc:AlternateContent xmlns:mc="http://schemas.openxmlformats.org/markup-compatibility/2006" xmlns:p14="http://schemas.microsoft.com/office/powerpoint/2010/main">
    <mc:Choice Requires="p14">
      <p:transition spd="slow" p14:dur="2000" advTm="1046"/>
    </mc:Choice>
    <mc:Fallback xmlns="">
      <p:transition spd="slow" advTm="1046"/>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40</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377505"/>
            <a:ext cx="10157233" cy="5591495"/>
          </a:xfrm>
        </p:spPr>
        <p:txBody>
          <a:bodyPr>
            <a:normAutofit/>
          </a:bodyPr>
          <a:lstStyle/>
          <a:p>
            <a:pPr marL="457200" marR="0" indent="285750">
              <a:lnSpc>
                <a:spcPct val="107000"/>
              </a:lnSpc>
              <a:spcBef>
                <a:spcPts val="0"/>
              </a:spcBef>
              <a:spcAft>
                <a:spcPts val="800"/>
              </a:spcAft>
            </a:pPr>
            <a:r>
              <a:rPr lang="en-US" sz="3200" i="1" dirty="0">
                <a:effectLst/>
                <a:latin typeface="Calibri" panose="020F0502020204030204" pitchFamily="34" charset="0"/>
                <a:ea typeface="Calibri" panose="020F0502020204030204" pitchFamily="34" charset="0"/>
                <a:cs typeface="Times New Roman" panose="02020603050405020304" pitchFamily="18" charset="0"/>
              </a:rPr>
              <a:t>Section 6. DIRECTOR.</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 </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He/she provides additional oversight and approval for items placed before the board of directors. The term of office is two-years in duration.</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077771"/>
      </p:ext>
    </p:extLst>
  </p:cSld>
  <p:clrMapOvr>
    <a:masterClrMapping/>
  </p:clrMapOvr>
  <mc:AlternateContent xmlns:mc="http://schemas.openxmlformats.org/markup-compatibility/2006" xmlns:p14="http://schemas.microsoft.com/office/powerpoint/2010/main">
    <mc:Choice Requires="p14">
      <p:transition spd="slow" p14:dur="2000" advTm="5503"/>
    </mc:Choice>
    <mc:Fallback xmlns="">
      <p:transition spd="slow" advTm="5503"/>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41</a:t>
            </a:fld>
            <a:endParaRPr lang="en-US" dirty="0"/>
          </a:p>
        </p:txBody>
      </p:sp>
      <p:sp>
        <p:nvSpPr>
          <p:cNvPr id="2" name="Title 1">
            <a:extLst>
              <a:ext uri="{FF2B5EF4-FFF2-40B4-BE49-F238E27FC236}">
                <a16:creationId xmlns:a16="http://schemas.microsoft.com/office/drawing/2014/main" id="{B83F7D2E-080D-DBDD-73C4-3C38A2B77908}"/>
              </a:ext>
            </a:extLst>
          </p:cNvPr>
          <p:cNvSpPr>
            <a:spLocks noGrp="1"/>
          </p:cNvSpPr>
          <p:nvPr>
            <p:ph type="title" idx="4294967295"/>
          </p:nvPr>
        </p:nvSpPr>
        <p:spPr>
          <a:xfrm>
            <a:off x="1000125" y="973123"/>
            <a:ext cx="10358569" cy="4995877"/>
          </a:xfrm>
        </p:spPr>
        <p:txBody>
          <a:bodyPr>
            <a:normAutofit fontScale="90000"/>
          </a:bodyPr>
          <a:lstStyle/>
          <a:p>
            <a:pPr marL="800100" marR="0" indent="-342900" algn="l">
              <a:lnSpc>
                <a:spcPct val="107000"/>
              </a:lnSpc>
              <a:spcBef>
                <a:spcPts val="0"/>
              </a:spcBef>
              <a:spcAft>
                <a:spcPts val="800"/>
              </a:spcAft>
              <a:buFont typeface="Arial" panose="020B0604020202020204" pitchFamily="34" charset="0"/>
              <a:buChar char="•"/>
            </a:pPr>
            <a:r>
              <a:rPr lang="en-US" sz="2400" i="1" dirty="0">
                <a:latin typeface="Calibri" panose="020F0502020204030204" pitchFamily="34" charset="0"/>
                <a:ea typeface="Calibri" panose="020F0502020204030204" pitchFamily="34" charset="0"/>
                <a:cs typeface="Times New Roman" panose="02020603050405020304" pitchFamily="18" charset="0"/>
              </a:rPr>
              <a:t>Notes:</a:t>
            </a:r>
            <a:br>
              <a:rPr lang="en-US" sz="2400" i="1" dirty="0">
                <a:latin typeface="Calibri" panose="020F0502020204030204" pitchFamily="34" charset="0"/>
                <a:ea typeface="Calibri" panose="020F0502020204030204" pitchFamily="34" charset="0"/>
                <a:cs typeface="Times New Roman" panose="02020603050405020304" pitchFamily="18" charset="0"/>
              </a:rPr>
            </a:br>
            <a:br>
              <a:rPr lang="en-US" sz="2400" i="1" dirty="0">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Often a large board become difficult to manage.  A director could be assigned the duties of optional chairpersons like safety officer, lion tamer or tail twister.</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Interviewing club members for suggestions for nominations and to see if a member is interested in a position.</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br>
              <a:rPr lang="en-US" sz="2400" i="1" dirty="0">
                <a:effectLst/>
                <a:latin typeface="Calibri" panose="020F0502020204030204" pitchFamily="34" charset="0"/>
                <a:ea typeface="Calibri" panose="020F0502020204030204" pitchFamily="34" charset="0"/>
                <a:cs typeface="Times New Roman" panose="02020603050405020304" pitchFamily="18" charset="0"/>
              </a:rPr>
            </a:br>
            <a:r>
              <a:rPr lang="en-US" sz="2400" i="1" dirty="0">
                <a:effectLst/>
                <a:latin typeface="Calibri" panose="020F0502020204030204" pitchFamily="34" charset="0"/>
                <a:ea typeface="Calibri" panose="020F0502020204030204" pitchFamily="34" charset="0"/>
                <a:cs typeface="Times New Roman" panose="02020603050405020304" pitchFamily="18" charset="0"/>
              </a:rPr>
              <a:t>Review the responsibilities for office with candidates.  Let club members review them.  Something might create interest or avoid discourage leaders because the job was not what was expected.</a:t>
            </a:r>
            <a:br>
              <a:rPr lang="en-US" sz="2400" i="1"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0552420"/>
      </p:ext>
    </p:extLst>
  </p:cSld>
  <p:clrMapOvr>
    <a:masterClrMapping/>
  </p:clrMapOvr>
  <mc:AlternateContent xmlns:mc="http://schemas.openxmlformats.org/markup-compatibility/2006" xmlns:p14="http://schemas.microsoft.com/office/powerpoint/2010/main">
    <mc:Choice Requires="p14">
      <p:transition spd="slow" p14:dur="2000" advTm="16239"/>
    </mc:Choice>
    <mc:Fallback xmlns="">
      <p:transition spd="slow" advTm="16239"/>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p:txBody>
          <a:bodyPr>
            <a:normAutofit/>
          </a:bodyPr>
          <a:lstStyle/>
          <a:p>
            <a:r>
              <a:rPr lang="en-US" dirty="0"/>
              <a:t>Summary</a:t>
            </a:r>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p:txBody>
          <a:bodyPr>
            <a:normAutofit lnSpcReduction="10000"/>
          </a:bodyPr>
          <a:lstStyle/>
          <a:p>
            <a:r>
              <a:rPr lang="en-US" dirty="0"/>
              <a:t>The standard club constitution and by-laws presented to Lions Clubs by The International Association of Lions Clubs covers the process for forming a nominating committee and its purpose.</a:t>
            </a:r>
          </a:p>
          <a:p>
            <a:r>
              <a:rPr lang="en-US" dirty="0"/>
              <a:t>We have explored how and why a nominating committee is formed.</a:t>
            </a:r>
          </a:p>
          <a:p>
            <a:r>
              <a:rPr lang="en-US" dirty="0"/>
              <a:t>We addressed the Duties of Officers and Directors which should be used to effectively process the nomination of candidates.</a:t>
            </a:r>
          </a:p>
          <a:p>
            <a:r>
              <a:rPr lang="en-US" dirty="0"/>
              <a:t>The slate of nominees you create and nominations from the floor should be used in creating the ballot for your elections</a:t>
            </a:r>
          </a:p>
          <a:p>
            <a:endParaRPr lang="en-US" dirty="0"/>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42</a:t>
            </a:fld>
            <a:endParaRPr lang="en-US" dirty="0"/>
          </a:p>
        </p:txBody>
      </p:sp>
    </p:spTree>
    <p:custDataLst>
      <p:tags r:id="rId1"/>
    </p:custDataLst>
    <p:extLst>
      <p:ext uri="{BB962C8B-B14F-4D97-AF65-F5344CB8AC3E}">
        <p14:creationId xmlns:p14="http://schemas.microsoft.com/office/powerpoint/2010/main" val="1337990932"/>
      </p:ext>
    </p:extLst>
  </p:cSld>
  <p:clrMapOvr>
    <a:masterClrMapping/>
  </p:clrMapOvr>
  <mc:AlternateContent xmlns:mc="http://schemas.openxmlformats.org/markup-compatibility/2006" xmlns:p14="http://schemas.microsoft.com/office/powerpoint/2010/main">
    <mc:Choice Requires="p14">
      <p:transition spd="slow" p14:dur="2000" advTm="11823"/>
    </mc:Choice>
    <mc:Fallback xmlns="">
      <p:transition spd="slow" advTm="118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426-5B7C-607E-D413-5D2C9495CC0A}"/>
              </a:ext>
            </a:extLst>
          </p:cNvPr>
          <p:cNvSpPr>
            <a:spLocks noGrp="1"/>
          </p:cNvSpPr>
          <p:nvPr>
            <p:ph type="ctrTitle"/>
          </p:nvPr>
        </p:nvSpPr>
        <p:spPr/>
        <p:txBody>
          <a:bodyPr/>
          <a:lstStyle/>
          <a:p>
            <a:r>
              <a:rPr lang="en-US" dirty="0"/>
              <a:t>Questions and</a:t>
            </a:r>
            <a:br>
              <a:rPr lang="en-US" dirty="0"/>
            </a:br>
            <a:r>
              <a:rPr lang="en-US" dirty="0"/>
              <a:t>THANK YOU</a:t>
            </a:r>
          </a:p>
        </p:txBody>
      </p:sp>
    </p:spTree>
    <p:extLst>
      <p:ext uri="{BB962C8B-B14F-4D97-AF65-F5344CB8AC3E}">
        <p14:creationId xmlns:p14="http://schemas.microsoft.com/office/powerpoint/2010/main" val="1003962426"/>
      </p:ext>
    </p:extLst>
  </p:cSld>
  <p:clrMapOvr>
    <a:masterClrMapping/>
  </p:clrMapOvr>
  <mc:AlternateContent xmlns:mc="http://schemas.openxmlformats.org/markup-compatibility/2006" xmlns:p14="http://schemas.microsoft.com/office/powerpoint/2010/main">
    <mc:Choice Requires="p14">
      <p:transition spd="slow" p14:dur="2000" advTm="759"/>
    </mc:Choice>
    <mc:Fallback xmlns="">
      <p:transition spd="slow" advTm="75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2.4|2|0.7|0.2|0.1|0.1|0.1|0.1|0.3"/>
</p:tagLst>
</file>

<file path=ppt/tags/tag2.xml><?xml version="1.0" encoding="utf-8"?>
<p:tagLst xmlns:a="http://schemas.openxmlformats.org/drawingml/2006/main" xmlns:r="http://schemas.openxmlformats.org/officeDocument/2006/relationships" xmlns:p="http://schemas.openxmlformats.org/presentationml/2006/main">
  <p:tag name="TIMING" val="|8.8"/>
</p:tagLst>
</file>

<file path=ppt/tags/tag3.xml><?xml version="1.0" encoding="utf-8"?>
<p:tagLst xmlns:a="http://schemas.openxmlformats.org/drawingml/2006/main" xmlns:r="http://schemas.openxmlformats.org/officeDocument/2006/relationships" xmlns:p="http://schemas.openxmlformats.org/presentationml/2006/main">
  <p:tag name="TIMING" val="|2.6|4|6.6"/>
</p:tagLst>
</file>

<file path=ppt/tags/tag4.xml><?xml version="1.0" encoding="utf-8"?>
<p:tagLst xmlns:a="http://schemas.openxmlformats.org/drawingml/2006/main" xmlns:r="http://schemas.openxmlformats.org/officeDocument/2006/relationships" xmlns:p="http://schemas.openxmlformats.org/presentationml/2006/main">
  <p:tag name="TIMING" val="|5.8"/>
</p:tagLst>
</file>

<file path=ppt/tags/tag5.xml><?xml version="1.0" encoding="utf-8"?>
<p:tagLst xmlns:a="http://schemas.openxmlformats.org/drawingml/2006/main" xmlns:r="http://schemas.openxmlformats.org/officeDocument/2006/relationships" xmlns:p="http://schemas.openxmlformats.org/presentationml/2006/main">
  <p:tag name="TIMING" val="|3.5|4.3|5.9"/>
</p:tagLst>
</file>

<file path=ppt/tags/tag6.xml><?xml version="1.0" encoding="utf-8"?>
<p:tagLst xmlns:a="http://schemas.openxmlformats.org/drawingml/2006/main" xmlns:r="http://schemas.openxmlformats.org/officeDocument/2006/relationships" xmlns:p="http://schemas.openxmlformats.org/presentationml/2006/main">
  <p:tag name="TIMING" val="|0.7|9|14.6"/>
</p:tagLst>
</file>

<file path=ppt/tags/tag7.xml><?xml version="1.0" encoding="utf-8"?>
<p:tagLst xmlns:a="http://schemas.openxmlformats.org/drawingml/2006/main" xmlns:r="http://schemas.openxmlformats.org/officeDocument/2006/relationships" xmlns:p="http://schemas.openxmlformats.org/presentationml/2006/main">
  <p:tag name="TIMING" val="|2.9"/>
</p:tagLst>
</file>

<file path=ppt/tags/tag8.xml><?xml version="1.0" encoding="utf-8"?>
<p:tagLst xmlns:a="http://schemas.openxmlformats.org/drawingml/2006/main" xmlns:r="http://schemas.openxmlformats.org/officeDocument/2006/relationships" xmlns:p="http://schemas.openxmlformats.org/presentationml/2006/main">
  <p:tag name="TIMING" val="|2.6"/>
</p:tagLst>
</file>

<file path=ppt/tags/tag9.xml><?xml version="1.0" encoding="utf-8"?>
<p:tagLst xmlns:a="http://schemas.openxmlformats.org/drawingml/2006/main" xmlns:r="http://schemas.openxmlformats.org/officeDocument/2006/relationships" xmlns:p="http://schemas.openxmlformats.org/presentationml/2006/main">
  <p:tag name="TIMING" val="|1.7"/>
</p:tagLst>
</file>

<file path=ppt/tags/tag10.xml><?xml version="1.0" encoding="utf-8"?>
<p:tagLst xmlns:a="http://schemas.openxmlformats.org/drawingml/2006/main" xmlns:r="http://schemas.openxmlformats.org/officeDocument/2006/relationships" xmlns:p="http://schemas.openxmlformats.org/presentationml/2006/main">
  <p:tag name="TIMING" val="|1.5"/>
</p:tagLst>
</file>

<file path=ppt/tags/tag11.xml><?xml version="1.0" encoding="utf-8"?>
<p:tagLst xmlns:a="http://schemas.openxmlformats.org/drawingml/2006/main" xmlns:r="http://schemas.openxmlformats.org/officeDocument/2006/relationships" xmlns:p="http://schemas.openxmlformats.org/presentationml/2006/main">
  <p:tag name="TIMING" val="|3.1"/>
</p:tagLst>
</file>

<file path=ppt/tags/tag12.xml><?xml version="1.0" encoding="utf-8"?>
<p:tagLst xmlns:a="http://schemas.openxmlformats.org/drawingml/2006/main" xmlns:r="http://schemas.openxmlformats.org/officeDocument/2006/relationships" xmlns:p="http://schemas.openxmlformats.org/presentationml/2006/main">
  <p:tag name="TIMING" val="|2.4|5.5|3.4"/>
</p:tagLst>
</file>

<file path=ppt/tags/tag13.xml><?xml version="1.0" encoding="utf-8"?>
<p:tagLst xmlns:a="http://schemas.openxmlformats.org/drawingml/2006/main" xmlns:r="http://schemas.openxmlformats.org/officeDocument/2006/relationships" xmlns:p="http://schemas.openxmlformats.org/presentationml/2006/main">
  <p:tag name="TIMING" val="|3.5|5|8.2|13.9|17.6|3.5|6.6|11.4"/>
</p:tagLst>
</file>

<file path=ppt/tags/tag14.xml><?xml version="1.0" encoding="utf-8"?>
<p:tagLst xmlns:a="http://schemas.openxmlformats.org/drawingml/2006/main" xmlns:r="http://schemas.openxmlformats.org/officeDocument/2006/relationships" xmlns:p="http://schemas.openxmlformats.org/presentationml/2006/main">
  <p:tag name="TIMING" val="|2.9|1.6|1.2|1.3|1.3|1.1|1|0.8|0.7|0.8|1.5"/>
</p:tagLst>
</file>

<file path=ppt/tags/tag15.xml><?xml version="1.0" encoding="utf-8"?>
<p:tagLst xmlns:a="http://schemas.openxmlformats.org/drawingml/2006/main" xmlns:r="http://schemas.openxmlformats.org/officeDocument/2006/relationships" xmlns:p="http://schemas.openxmlformats.org/presentationml/2006/main">
  <p:tag name="TIMING" val="|4.1|3.5|11.8|9.1|7.9|6.1"/>
</p:tagLst>
</file>

<file path=ppt/tags/tag16.xml><?xml version="1.0" encoding="utf-8"?>
<p:tagLst xmlns:a="http://schemas.openxmlformats.org/drawingml/2006/main" xmlns:r="http://schemas.openxmlformats.org/officeDocument/2006/relationships" xmlns:p="http://schemas.openxmlformats.org/presentationml/2006/main">
  <p:tag name="TIMING" val="|6.6|8.3|1.3"/>
</p:tagLst>
</file>

<file path=ppt/tags/tag17.xml><?xml version="1.0" encoding="utf-8"?>
<p:tagLst xmlns:a="http://schemas.openxmlformats.org/drawingml/2006/main" xmlns:r="http://schemas.openxmlformats.org/officeDocument/2006/relationships" xmlns:p="http://schemas.openxmlformats.org/presentationml/2006/main">
  <p:tag name="TIMING" val="|1.3|0.6|0.1|0.1|0.1|0.1|0.1|0.3|0.3|0.4|1.1|0.8|4.7"/>
</p:tagLst>
</file>

<file path=ppt/tags/tag18.xml><?xml version="1.0" encoding="utf-8"?>
<p:tagLst xmlns:a="http://schemas.openxmlformats.org/drawingml/2006/main" xmlns:r="http://schemas.openxmlformats.org/officeDocument/2006/relationships" xmlns:p="http://schemas.openxmlformats.org/presentationml/2006/main">
  <p:tag name="TIMING" val="|0.7|0.2|0.1|0.1|0.2|0.7|0.6|1.1|1.2|2.5"/>
</p:tagLst>
</file>

<file path=ppt/tags/tag19.xml><?xml version="1.0" encoding="utf-8"?>
<p:tagLst xmlns:a="http://schemas.openxmlformats.org/drawingml/2006/main" xmlns:r="http://schemas.openxmlformats.org/officeDocument/2006/relationships" xmlns:p="http://schemas.openxmlformats.org/presentationml/2006/main">
  <p:tag name="TIMING" val="|7.8|1.6|2|1.2|0.9"/>
</p:tagLst>
</file>

<file path=ppt/tags/tag20.xml><?xml version="1.0" encoding="utf-8"?>
<p:tagLst xmlns:a="http://schemas.openxmlformats.org/drawingml/2006/main" xmlns:r="http://schemas.openxmlformats.org/officeDocument/2006/relationships" xmlns:p="http://schemas.openxmlformats.org/presentationml/2006/main">
  <p:tag name="TIMING" val="|1|0.4|0.2|0.1|0.1|0.1"/>
</p:tagLst>
</file>

<file path=ppt/tags/tag21.xml><?xml version="1.0" encoding="utf-8"?>
<p:tagLst xmlns:a="http://schemas.openxmlformats.org/drawingml/2006/main" xmlns:r="http://schemas.openxmlformats.org/officeDocument/2006/relationships" xmlns:p="http://schemas.openxmlformats.org/presentationml/2006/main">
  <p:tag name="TIMING" val="|0.6|0.1|0.1|0.1|0.1|0.1|0.1|0.5"/>
</p:tagLst>
</file>

<file path=ppt/tags/tag22.xml><?xml version="1.0" encoding="utf-8"?>
<p:tagLst xmlns:a="http://schemas.openxmlformats.org/drawingml/2006/main" xmlns:r="http://schemas.openxmlformats.org/officeDocument/2006/relationships" xmlns:p="http://schemas.openxmlformats.org/presentationml/2006/main">
  <p:tag name="TIMING" val="|1.6|1.4|0.6|0.4|0.3|0.3|0.4|0.5|0.6|0.5"/>
</p:tagLst>
</file>

<file path=ppt/tags/tag23.xml><?xml version="1.0" encoding="utf-8"?>
<p:tagLst xmlns:a="http://schemas.openxmlformats.org/drawingml/2006/main" xmlns:r="http://schemas.openxmlformats.org/officeDocument/2006/relationships" xmlns:p="http://schemas.openxmlformats.org/presentationml/2006/main">
  <p:tag name="TIMING" val="|0.7|0.2|0.1|0.1|0.1|0.1|0.1|0.1|0.2"/>
</p:tagLst>
</file>

<file path=ppt/tags/tag24.xml><?xml version="1.0" encoding="utf-8"?>
<p:tagLst xmlns:a="http://schemas.openxmlformats.org/drawingml/2006/main" xmlns:r="http://schemas.openxmlformats.org/officeDocument/2006/relationships" xmlns:p="http://schemas.openxmlformats.org/presentationml/2006/main">
  <p:tag name="TIMING" val="|0.5|0.3|0.2|0.2|0.1|0.1|0.1|0.1|0.1|0.1|0.2|0.7"/>
</p:tagLst>
</file>

<file path=ppt/tags/tag25.xml><?xml version="1.0" encoding="utf-8"?>
<p:tagLst xmlns:a="http://schemas.openxmlformats.org/drawingml/2006/main" xmlns:r="http://schemas.openxmlformats.org/officeDocument/2006/relationships" xmlns:p="http://schemas.openxmlformats.org/presentationml/2006/main">
  <p:tag name="TIMING" val="|1.1|1.9|2|2.6"/>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Organic</Template>
  <TotalTime>609</TotalTime>
  <Words>4016</Words>
  <Application>Microsoft Office PowerPoint</Application>
  <PresentationFormat>Widescreen</PresentationFormat>
  <Paragraphs>239</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Arial Black</vt:lpstr>
      <vt:lpstr>Calibri</vt:lpstr>
      <vt:lpstr>Garamond</vt:lpstr>
      <vt:lpstr>Organic</vt:lpstr>
      <vt:lpstr>Standard Club Nominating Committee, Why? and what does it do? </vt:lpstr>
      <vt:lpstr>AGENDA</vt:lpstr>
      <vt:lpstr>Introduction</vt:lpstr>
      <vt:lpstr>Why does a nominating committee form annually?</vt:lpstr>
      <vt:lpstr>PowerPoint Presentation</vt:lpstr>
      <vt:lpstr>Nominating Committee Summary</vt:lpstr>
      <vt:lpstr>When is the nomination meeting held?</vt:lpstr>
      <vt:lpstr>PowerPoint Presentation</vt:lpstr>
      <vt:lpstr>When? Nomination Meeting Summary</vt:lpstr>
      <vt:lpstr>What happens at the nomination meeting?</vt:lpstr>
      <vt:lpstr>Why? Nomination Meeting Summary</vt:lpstr>
      <vt:lpstr>What officer are nominated and elected?</vt:lpstr>
      <vt:lpstr>PowerPoint Presentation</vt:lpstr>
      <vt:lpstr>PowerPoint Presentation</vt:lpstr>
      <vt:lpstr>PowerPoint Presentation</vt:lpstr>
      <vt:lpstr>What officers and directors are nominated and elected?</vt:lpstr>
      <vt:lpstr>PowerPoint Presentation</vt:lpstr>
      <vt:lpstr>PowerPoint Presentation</vt:lpstr>
      <vt:lpstr>PowerPoint Presentation</vt:lpstr>
      <vt:lpstr>How many officers does the club have?</vt:lpstr>
      <vt:lpstr>Additional Board members to be nominated?</vt:lpstr>
      <vt:lpstr>How many Board members does the club have?</vt:lpstr>
      <vt:lpstr>TIMELINE</vt:lpstr>
      <vt:lpstr>Let’s recap the reasons and answer questions. </vt:lpstr>
      <vt:lpstr>ARTICLE III, Duties of Officers</vt:lpstr>
      <vt:lpstr>Section 1. PRESIDENT. The responsibilities for this position shall be as follows:</vt:lpstr>
      <vt:lpstr>Section 3. FIRST VICE PRESIDENT. The responsibilities for this position shall be as follows:</vt:lpstr>
      <vt:lpstr> Section 4. VICE PRESIDENT(S). If the president is unable to perform the duties of his/her office for any reason, the vice president next in rank shall occupy his/her position and perform his/her duties with the same authority as the president. Each vice president shall, under the direction of the president, oversee the functioning of such committees of this club as the president shall designate.</vt:lpstr>
      <vt:lpstr>Section 5. SECRETARY. He/she shall be under the supervision and direction of the president and the board of directors and shall act as the liaison officer between the club and the district (single, sub- and multiple) in which this club is located, and the association. The responsibilities for this position shall be as follows:</vt:lpstr>
      <vt:lpstr> Section 6. TREASURER. The responsibilities for this position shall be as follows:</vt:lpstr>
      <vt:lpstr> Section 7. MEMBERSHIP CHAIRPERSON (GMT). The responsibilities for this position shall be as follows:</vt:lpstr>
      <vt:lpstr>  Section 8. SERVICE CHAIRPERSON (GST). The responsibilities for this position shall be as follows:</vt:lpstr>
      <vt:lpstr>   Section 9. MARKETING CHAIRPERSON. The responsibilities for this position may be as follows:</vt:lpstr>
      <vt:lpstr>ARTICLE IV, Duties of Directors</vt:lpstr>
      <vt:lpstr>Section 1. PROGRAM COORDINATOR (Required).   They improve general meetings and keeps members informed of topics of importance to members by scheduling speakers and entertainment for general meetings based on the interests of club members. The program coordinator obtains permission for speakers from the president, informs the club secretary for inclusion on the agenda and informs the marketing chairperson to ensure effective communication. They welcomes the speaker on arrival and ensures proper seating and welcoming during the event.</vt:lpstr>
      <vt:lpstr>Section 2. CLUB LCIF COORDINATOR.  They communicates the mission and success of LCIF and its importance to Lions Clubs International, implements LCIF development strategies within the club and collaborates with LCIF district coordinator to promote LCIF in the local area to ensure alignment with district goals. This position also collaborates with the club service chairperson and the Global Action Team to support club initiatives.</vt:lpstr>
      <vt:lpstr>Section 3. SAFETY OFFICER (Optional).   They ensure that safety measures are in place by reviewing activities to identify potential hazards, completing the self-inspection checklist as available from Lions Clubs International, ensuring adequate supervision and acquiring proper insurance coverage. In the event of an incident, they gather and reports all significant information relevant to the incident to the insurance company in a timely manner.</vt:lpstr>
      <vt:lpstr>Section 4. LION TAMER (Optional).   The Lion tamer shall have charge of and be responsible for the property and paraphernalia of the club, including flags, banners, gong, gavel. They shall put each in its proper place before each meeting and return the same to the proper storage area after each meeting. They shall act as sergeant-at-arms at meetings, see that those present are properly seated, and distribute bulletins, favors and literature as required at club and board meetings. They shall give special attention to assure that each new member sits with a different group at each meeting so that they can become better acquainted.</vt:lpstr>
      <vt:lpstr>Section 5. TAIL TWISTER (Optional).   They shall promote harmony, good fellowship, life and enthusiasm in the meetings through appropriate stunts and games and the judicious imposition of fines on club members. There shall be no ruling from his/her decision in imposing a fine, provided, however, that no fine shall exceed an amount fixed by the board of directors of this club, and no member shall be fined more than twice at any one meeting. The tail twister (optional) may not be fined except by the unanimous vote of all members present. All monies collected by the tail twister (optional) shall be immediately turned over to the treasurer and a receipt be given.</vt:lpstr>
      <vt:lpstr>Section 6. DIRECTOR.   He/she provides additional oversight and approval for items placed before the board of directors. The term of office is two-years in duration.   </vt:lpstr>
      <vt:lpstr>Notes:  Often a large board become difficult to manage.  A director could be assigned the duties of optional chairpersons like safety officer, lion tamer or tail twister.  Interviewing club members for suggestions for nominations and to see if a member is interested in a position.  Review the responsibilities for office with candidates.  Let club members review them.  Something might create interest or avoid discourage leaders because the job was not what was expected. </vt:lpstr>
      <vt:lpstr>Summary</vt:lpstr>
      <vt:lpstr>Questions and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Club Nominating Committee, Why? and what does it do? </dc:title>
  <dc:subject/>
  <dc:creator>Gabrielle McKechnie</dc:creator>
  <cp:lastModifiedBy>Gabrielle McKechnie</cp:lastModifiedBy>
  <cp:revision>14</cp:revision>
  <cp:lastPrinted>2023-02-28T19:08:34Z</cp:lastPrinted>
  <dcterms:created xsi:type="dcterms:W3CDTF">2023-01-09T01:48:44Z</dcterms:created>
  <dcterms:modified xsi:type="dcterms:W3CDTF">2025-12-28T22:49:19Z</dcterms:modified>
</cp:coreProperties>
</file>